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0"/>
  </p:notesMasterIdLst>
  <p:sldIdLst>
    <p:sldId id="272" r:id="rId6"/>
    <p:sldId id="275" r:id="rId7"/>
    <p:sldId id="276" r:id="rId8"/>
    <p:sldId id="278" r:id="rId9"/>
    <p:sldId id="297" r:id="rId10"/>
    <p:sldId id="277" r:id="rId11"/>
    <p:sldId id="291" r:id="rId12"/>
    <p:sldId id="292" r:id="rId13"/>
    <p:sldId id="279" r:id="rId14"/>
    <p:sldId id="280" r:id="rId15"/>
    <p:sldId id="281" r:id="rId16"/>
    <p:sldId id="283" r:id="rId17"/>
    <p:sldId id="282" r:id="rId18"/>
    <p:sldId id="293" r:id="rId19"/>
    <p:sldId id="284" r:id="rId20"/>
    <p:sldId id="285" r:id="rId21"/>
    <p:sldId id="287" r:id="rId22"/>
    <p:sldId id="288" r:id="rId23"/>
    <p:sldId id="289" r:id="rId24"/>
    <p:sldId id="295" r:id="rId25"/>
    <p:sldId id="296" r:id="rId26"/>
    <p:sldId id="298" r:id="rId27"/>
    <p:sldId id="299" r:id="rId28"/>
    <p:sldId id="273" r:id="rId29"/>
  </p:sldIdLst>
  <p:sldSz cx="103632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2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eman, Sarah" initials="HS" lastIdx="2" clrIdx="0">
    <p:extLst>
      <p:ext uri="{19B8F6BF-5375-455C-9EA6-DF929625EA0E}">
        <p15:presenceInfo xmlns:p15="http://schemas.microsoft.com/office/powerpoint/2012/main" userId="S-1-5-21-344340502-4252695000-2390403120-1416493" providerId="AD"/>
      </p:ext>
    </p:extLst>
  </p:cmAuthor>
  <p:cmAuthor id="2" name="McGill, Deborah" initials="MD" lastIdx="1" clrIdx="1">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68"/>
    <a:srgbClr val="171746"/>
    <a:srgbClr val="D19F2A"/>
    <a:srgbClr val="E46C0A"/>
    <a:srgbClr val="00637E"/>
    <a:srgbClr val="C83537"/>
    <a:srgbClr val="ECCE18"/>
    <a:srgbClr val="008C84"/>
    <a:srgbClr val="662118"/>
    <a:srgbClr val="5E9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000" autoAdjust="0"/>
    <p:restoredTop sz="80256" autoAdjust="0"/>
  </p:normalViewPr>
  <p:slideViewPr>
    <p:cSldViewPr>
      <p:cViewPr varScale="1">
        <p:scale>
          <a:sx n="57" d="100"/>
          <a:sy n="57" d="100"/>
        </p:scale>
        <p:origin x="1542" y="90"/>
      </p:cViewPr>
      <p:guideLst>
        <p:guide orient="horz" pos="2448"/>
        <p:guide pos="326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28"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92169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316749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dirty="0"/>
              <a:t>While you want to be open and nonjudgmental toward the respondent, it is important that you do maintain control of the interview so it can be completed on time and in the order indicated by the questionnaire.</a:t>
            </a:r>
          </a:p>
          <a:p>
            <a:pPr eaLnBrk="1" hangingPunct="1"/>
            <a:r>
              <a:rPr lang="en-US" altLang="en-US" sz="1100" dirty="0"/>
              <a:t>If a respondent provides information that will be covered later in the interview, you can either politely tell the respondent that you must ask other questions first or write down the information he or she has given you and confirm it later, at the appropriate stage of the interview.</a:t>
            </a:r>
          </a:p>
          <a:p>
            <a:endParaRPr lang="en-US" dirty="0"/>
          </a:p>
        </p:txBody>
      </p:sp>
    </p:spTree>
    <p:extLst>
      <p:ext uri="{BB962C8B-B14F-4D97-AF65-F5344CB8AC3E}">
        <p14:creationId xmlns:p14="http://schemas.microsoft.com/office/powerpoint/2010/main" val="203452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dirty="0"/>
              <a:t>When the interview is over, be sure to express your appreciation to the respondent. Thank the respondent for his or her cooperation.</a:t>
            </a:r>
          </a:p>
          <a:p>
            <a:pPr eaLnBrk="1" hangingPunct="1"/>
            <a:r>
              <a:rPr lang="en-US" altLang="en-US" dirty="0"/>
              <a:t>Immediately </a:t>
            </a:r>
            <a:r>
              <a:rPr lang="en-US" altLang="en-US" sz="1200" dirty="0"/>
              <a:t>check the questionnaire to make sure it is complete; if answers are skipped or are not clearly marked, follow up with the respondent right away, while you are still able.</a:t>
            </a:r>
            <a:endParaRPr lang="en-US" altLang="en-US" dirty="0"/>
          </a:p>
          <a:p>
            <a:endParaRPr lang="en-US" dirty="0"/>
          </a:p>
        </p:txBody>
      </p:sp>
    </p:spTree>
    <p:extLst>
      <p:ext uri="{BB962C8B-B14F-4D97-AF65-F5344CB8AC3E}">
        <p14:creationId xmlns:p14="http://schemas.microsoft.com/office/powerpoint/2010/main" val="4763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32595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Also, be sure to record all information legibly. Make sure that another person can easily read what you have written or tell which response the respondent gave. If you must cross out a response, do so clearly so the reader knows which one should be used.</a:t>
            </a:r>
          </a:p>
          <a:p>
            <a:endParaRPr lang="en-US" dirty="0"/>
          </a:p>
        </p:txBody>
      </p:sp>
    </p:spTree>
    <p:extLst>
      <p:ext uri="{BB962C8B-B14F-4D97-AF65-F5344CB8AC3E}">
        <p14:creationId xmlns:p14="http://schemas.microsoft.com/office/powerpoint/2010/main" val="363978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Take good care of the questionnaires; it takes a long time to collect data and you want to make sure they are readable and not damaged or soiled. When using a tablet or phone, be careful it does not get wet!</a:t>
            </a:r>
          </a:p>
          <a:p>
            <a:endParaRPr lang="en-US" dirty="0"/>
          </a:p>
        </p:txBody>
      </p:sp>
    </p:spTree>
    <p:extLst>
      <p:ext uri="{BB962C8B-B14F-4D97-AF65-F5344CB8AC3E}">
        <p14:creationId xmlns:p14="http://schemas.microsoft.com/office/powerpoint/2010/main" val="49610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dirty="0"/>
              <a:t>Note: Give an Interviewer Confidentiality Pledge form to each interviewer to sign. There’s one in the Fieldwork Implementation Guide and also a discrete file in the PLACE Tool Kit, online.</a:t>
            </a:r>
          </a:p>
        </p:txBody>
      </p:sp>
    </p:spTree>
    <p:extLst>
      <p:ext uri="{BB962C8B-B14F-4D97-AF65-F5344CB8AC3E}">
        <p14:creationId xmlns:p14="http://schemas.microsoft.com/office/powerpoint/2010/main" val="3069922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dirty="0"/>
              <a:t>PLACE carries with it some potential risks to interviewers who will be walking around communities, sometimes at night. It is important to voice any concerns you have to supervisors. Some risks include: </a:t>
            </a:r>
            <a:r>
              <a:rPr lang="en-US" i="1" dirty="0"/>
              <a:t>READ SLIDE</a:t>
            </a:r>
            <a:r>
              <a:rPr lang="en-US" dirty="0"/>
              <a:t>.</a:t>
            </a:r>
          </a:p>
        </p:txBody>
      </p:sp>
    </p:spTree>
    <p:extLst>
      <p:ext uri="{BB962C8B-B14F-4D97-AF65-F5344CB8AC3E}">
        <p14:creationId xmlns:p14="http://schemas.microsoft.com/office/powerpoint/2010/main" val="70996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i="1" dirty="0"/>
              <a:t>Note: Adapt to local needs. If interviewers will not carry an authorization letter, delete that from the slide. If there is no incident report form, delete that from the slide. If there are other plans for safety, include them in this list.</a:t>
            </a:r>
          </a:p>
          <a:p>
            <a:endParaRPr lang="en-US" dirty="0"/>
          </a:p>
          <a:p>
            <a:r>
              <a:rPr lang="en-US" i="1" dirty="0"/>
              <a:t>READ SLIDE </a:t>
            </a:r>
          </a:p>
          <a:p>
            <a:endParaRPr lang="en-US" dirty="0"/>
          </a:p>
          <a:p>
            <a:r>
              <a:rPr lang="en-US" dirty="0"/>
              <a:t>Communicate to the supervisor if you feel unsafe. Conditions may change during a day of field work. You may begin the day feeling safe, but later things become less so. Call the supervisor to tell them about the change and leave the situation immediately.</a:t>
            </a:r>
          </a:p>
        </p:txBody>
      </p:sp>
    </p:spTree>
    <p:extLst>
      <p:ext uri="{BB962C8B-B14F-4D97-AF65-F5344CB8AC3E}">
        <p14:creationId xmlns:p14="http://schemas.microsoft.com/office/powerpoint/2010/main" val="6661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dirty="0"/>
              <a:t>Being prepared is a crucial part of fieldwork. To be prepared, you should </a:t>
            </a:r>
            <a:r>
              <a:rPr lang="en-US" altLang="en-US" sz="1200" dirty="0"/>
              <a:t>make sure you understand each questionnaire very well and that you can use it easily and correctly.</a:t>
            </a:r>
          </a:p>
          <a:p>
            <a:pPr eaLnBrk="1" hangingPunct="1"/>
            <a:endParaRPr lang="en-US" altLang="en-US" sz="1200" dirty="0"/>
          </a:p>
          <a:p>
            <a:pPr eaLnBrk="1" hangingPunct="1">
              <a:spcAft>
                <a:spcPct val="30000"/>
              </a:spcAft>
            </a:pPr>
            <a:r>
              <a:rPr lang="en-US" altLang="en-US" sz="1200" dirty="0"/>
              <a:t>Review each questionnaire until you feel confident, comfortable, and able to administer it to a respondent. Being prepared can help you avoid f</a:t>
            </a:r>
            <a:r>
              <a:rPr lang="en-US" altLang="en-US" dirty="0"/>
              <a:t>umbling, which can cause respondents to lose confidence in you.</a:t>
            </a:r>
          </a:p>
          <a:p>
            <a:pPr eaLnBrk="1" hangingPunct="1">
              <a:spcAft>
                <a:spcPct val="30000"/>
              </a:spcAft>
            </a:pPr>
            <a:endParaRPr lang="en-US" altLang="en-US" dirty="0"/>
          </a:p>
          <a:p>
            <a:pPr eaLnBrk="1" hangingPunct="1">
              <a:spcAft>
                <a:spcPct val="30000"/>
              </a:spcAft>
            </a:pPr>
            <a:r>
              <a:rPr lang="en-US" altLang="en-US" sz="1200" dirty="0"/>
              <a:t>Make sure you have all materials (questionnaires, maps, writing implements, descriptions of areas or venues you will visit) with you before heading to the field.</a:t>
            </a:r>
          </a:p>
          <a:p>
            <a:endParaRPr lang="en-US" dirty="0"/>
          </a:p>
        </p:txBody>
      </p:sp>
    </p:spTree>
    <p:extLst>
      <p:ext uri="{BB962C8B-B14F-4D97-AF65-F5344CB8AC3E}">
        <p14:creationId xmlns:p14="http://schemas.microsoft.com/office/powerpoint/2010/main" val="23039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301360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161432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243868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sz="1200" dirty="0"/>
              <a:t>Other times a probe comes in handy are when a respondent has trouble putting his/her thoughts into words, and when a respondent hesitates to give you certain information.</a:t>
            </a:r>
          </a:p>
          <a:p>
            <a:pPr eaLnBrk="1" hangingPunct="1"/>
            <a:r>
              <a:rPr lang="en-US" altLang="en-US" sz="1200" dirty="0"/>
              <a:t>This presentation will cover several examples of probing techniques.</a:t>
            </a:r>
          </a:p>
          <a:p>
            <a:endParaRPr lang="en-US" dirty="0"/>
          </a:p>
        </p:txBody>
      </p:sp>
    </p:spTree>
    <p:extLst>
      <p:ext uri="{BB962C8B-B14F-4D97-AF65-F5344CB8AC3E}">
        <p14:creationId xmlns:p14="http://schemas.microsoft.com/office/powerpoint/2010/main" val="369191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dirty="0"/>
              <a:t>There are many ways to probe.  </a:t>
            </a:r>
            <a:r>
              <a:rPr lang="en-US" altLang="en-US" i="1" dirty="0"/>
              <a:t>(Read slide).</a:t>
            </a:r>
          </a:p>
          <a:p>
            <a:endParaRPr lang="en-US" dirty="0"/>
          </a:p>
        </p:txBody>
      </p:sp>
    </p:spTree>
    <p:extLst>
      <p:ext uri="{BB962C8B-B14F-4D97-AF65-F5344CB8AC3E}">
        <p14:creationId xmlns:p14="http://schemas.microsoft.com/office/powerpoint/2010/main" val="385098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eaLnBrk="1" hangingPunct="1"/>
            <a:r>
              <a:rPr lang="en-US" altLang="en-US" dirty="0"/>
              <a:t>“I don’t know” is a common response.  Respondents say “I don’t know” </a:t>
            </a:r>
            <a:r>
              <a:rPr lang="en-US" altLang="en-US" sz="1400" dirty="0"/>
              <a:t>when they </a:t>
            </a:r>
            <a:r>
              <a:rPr lang="en-US" altLang="en-US" dirty="0"/>
              <a:t>don’t understand a question, feel uncomfortable answering a question, or really don’t know the answer to a particular question.</a:t>
            </a:r>
          </a:p>
          <a:p>
            <a:endParaRPr lang="en-US" dirty="0"/>
          </a:p>
        </p:txBody>
      </p:sp>
    </p:spTree>
    <p:extLst>
      <p:ext uri="{BB962C8B-B14F-4D97-AF65-F5344CB8AC3E}">
        <p14:creationId xmlns:p14="http://schemas.microsoft.com/office/powerpoint/2010/main" val="9243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971550"/>
            <a:ext cx="34956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Probing can also be used to gather more information when a respondent says, “I don’t know.” Probes after a respondent has said “I don’t know” include repeating the question, sitting quietly and waiting for the respondent to add more, or saying, “Well, what do you think – I just want your own ideas.”  Try to probe at least once if a respondent answers, “I don’t know.”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a respondent seems annoyed when you probe for further information after he or she has said, “I don’t know,” stop and go on to the  next question. You don’t want to irritate the respondent.</a:t>
            </a:r>
          </a:p>
          <a:p>
            <a:endParaRPr lang="en-US" dirty="0"/>
          </a:p>
        </p:txBody>
      </p:sp>
    </p:spTree>
    <p:extLst>
      <p:ext uri="{BB962C8B-B14F-4D97-AF65-F5344CB8AC3E}">
        <p14:creationId xmlns:p14="http://schemas.microsoft.com/office/powerpoint/2010/main" val="1684417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41415"/>
            <a:ext cx="10363200" cy="12954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endParaRPr sz="1350" dirty="0">
              <a:solidFill>
                <a:schemeClr val="bg1"/>
              </a:solidFill>
              <a:latin typeface="Futura Lt BT" panose="020B0402020204020303" pitchFamily="34" charset="0"/>
            </a:endParaRPr>
          </a:p>
        </p:txBody>
      </p:sp>
      <p:sp>
        <p:nvSpPr>
          <p:cNvPr id="9" name="object 5"/>
          <p:cNvSpPr/>
          <p:nvPr userDrawn="1"/>
        </p:nvSpPr>
        <p:spPr>
          <a:xfrm>
            <a:off x="0" y="990602"/>
            <a:ext cx="10363200" cy="5329583"/>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350"/>
          </a:p>
        </p:txBody>
      </p:sp>
      <p:sp>
        <p:nvSpPr>
          <p:cNvPr id="11" name="object 8"/>
          <p:cNvSpPr txBox="1"/>
          <p:nvPr userDrawn="1"/>
        </p:nvSpPr>
        <p:spPr>
          <a:xfrm>
            <a:off x="1066800" y="350618"/>
            <a:ext cx="7710247" cy="3141886"/>
          </a:xfrm>
          <a:prstGeom prst="rect">
            <a:avLst/>
          </a:prstGeom>
        </p:spPr>
        <p:txBody>
          <a:bodyPr vert="horz" wrap="square" lIns="0" tIns="0" rIns="0" bIns="0" rtlCol="0">
            <a:spAutoFit/>
          </a:bodyPr>
          <a:lstStyle/>
          <a:p>
            <a:pPr marL="9525">
              <a:lnSpc>
                <a:spcPts val="4871"/>
              </a:lnSpc>
            </a:pPr>
            <a:r>
              <a:rPr lang="en-US" sz="4275" b="1" spc="-199" dirty="0">
                <a:solidFill>
                  <a:schemeClr val="bg1"/>
                </a:solidFill>
                <a:latin typeface="Century Gothic" panose="020B0502020202020204" pitchFamily="34" charset="0"/>
                <a:cs typeface="Gill Sans MT"/>
              </a:rPr>
              <a:t>PLACE Tool Kit</a:t>
            </a:r>
          </a:p>
          <a:p>
            <a:pPr marL="9525">
              <a:lnSpc>
                <a:spcPts val="4871"/>
              </a:lnSpc>
            </a:pPr>
            <a:r>
              <a:rPr lang="en-US" sz="4400" b="1" dirty="0">
                <a:solidFill>
                  <a:schemeClr val="bg1"/>
                </a:solidFill>
                <a:latin typeface="Century Gothic" panose="020B0502020202020204" pitchFamily="34" charset="0"/>
                <a:cs typeface="Gill Sans MT"/>
              </a:rPr>
              <a:t>Interviewing Techniques </a:t>
            </a:r>
          </a:p>
          <a:p>
            <a:pPr marL="9525">
              <a:lnSpc>
                <a:spcPts val="4871"/>
              </a:lnSpc>
            </a:pPr>
            <a:r>
              <a:rPr lang="en-US" sz="4400" b="0" dirty="0">
                <a:solidFill>
                  <a:schemeClr val="bg1"/>
                </a:solidFill>
                <a:latin typeface="Century Gothic" panose="020B0502020202020204" pitchFamily="34" charset="0"/>
                <a:cs typeface="Gill Sans MT"/>
              </a:rPr>
              <a:t>Training</a:t>
            </a:r>
          </a:p>
          <a:p>
            <a:pPr marL="9525">
              <a:lnSpc>
                <a:spcPts val="4871"/>
              </a:lnSpc>
            </a:pPr>
            <a:endParaRPr lang="en-US" sz="4275" dirty="0">
              <a:solidFill>
                <a:schemeClr val="bg1"/>
              </a:solidFill>
              <a:latin typeface="Futura Lt BT" panose="020B0402020204020303" pitchFamily="34" charset="0"/>
              <a:cs typeface="Gill Sans MT"/>
            </a:endParaRPr>
          </a:p>
          <a:p>
            <a:pPr marL="9525">
              <a:lnSpc>
                <a:spcPts val="4871"/>
              </a:lnSpc>
            </a:pPr>
            <a:endParaRPr sz="4275" dirty="0">
              <a:solidFill>
                <a:schemeClr val="bg1"/>
              </a:solidFill>
              <a:latin typeface="Futura Lt BT" panose="020B0402020204020303" pitchFamily="34" charset="0"/>
              <a:cs typeface="Gill Sans MT"/>
            </a:endParaRPr>
          </a:p>
        </p:txBody>
      </p:sp>
      <p:sp>
        <p:nvSpPr>
          <p:cNvPr id="13" name="Rectangle 12"/>
          <p:cNvSpPr>
            <a:spLocks noChangeArrowheads="1"/>
          </p:cNvSpPr>
          <p:nvPr userDrawn="1"/>
        </p:nvSpPr>
        <p:spPr bwMode="auto">
          <a:xfrm>
            <a:off x="-2724847" y="7280879"/>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fr-FR" altLang="en-US" sz="1350"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9360" y="6674333"/>
            <a:ext cx="762444" cy="710418"/>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1" y="6717206"/>
            <a:ext cx="1093580" cy="624677"/>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2720" y="6484747"/>
            <a:ext cx="1312991" cy="1089590"/>
          </a:xfrm>
          <a:prstGeom prst="rect">
            <a:avLst/>
          </a:prstGeom>
        </p:spPr>
      </p:pic>
      <p:pic>
        <p:nvPicPr>
          <p:cNvPr id="14" name="Picture 13">
            <a:extLst>
              <a:ext uri="{FF2B5EF4-FFF2-40B4-BE49-F238E27FC236}">
                <a16:creationId xmlns:a16="http://schemas.microsoft.com/office/drawing/2014/main" id="{F7156C35-DE0C-4CDC-ABBE-378BE05F77D1}"/>
              </a:ext>
            </a:extLst>
          </p:cNvPr>
          <p:cNvPicPr>
            <a:picLocks noChangeAspect="1"/>
          </p:cNvPicPr>
          <p:nvPr userDrawn="1"/>
        </p:nvPicPr>
        <p:blipFill>
          <a:blip r:embed="rId5"/>
          <a:stretch>
            <a:fillRect/>
          </a:stretch>
        </p:blipFill>
        <p:spPr>
          <a:xfrm>
            <a:off x="873764" y="6831719"/>
            <a:ext cx="1246909" cy="467917"/>
          </a:xfrm>
          <a:prstGeom prst="rect">
            <a:avLst/>
          </a:prstGeom>
        </p:spPr>
      </p:pic>
      <p:sp>
        <p:nvSpPr>
          <p:cNvPr id="4" name="TextBox 3">
            <a:extLst>
              <a:ext uri="{FF2B5EF4-FFF2-40B4-BE49-F238E27FC236}">
                <a16:creationId xmlns:a16="http://schemas.microsoft.com/office/drawing/2014/main" id="{54DFC3C2-70B1-40F2-BEC2-F4A30DBF5B73}"/>
              </a:ext>
            </a:extLst>
          </p:cNvPr>
          <p:cNvSpPr txBox="1"/>
          <p:nvPr userDrawn="1"/>
        </p:nvSpPr>
        <p:spPr>
          <a:xfrm>
            <a:off x="6186247" y="4227478"/>
            <a:ext cx="5181600" cy="1980029"/>
          </a:xfrm>
          <a:prstGeom prst="rect">
            <a:avLst/>
          </a:prstGeom>
          <a:noFill/>
        </p:spPr>
        <p:txBody>
          <a:bodyPr wrap="square" rtlCol="0">
            <a:spAutoFit/>
          </a:bodyPr>
          <a:lstStyle/>
          <a:p>
            <a:pPr marL="8405">
              <a:lnSpc>
                <a:spcPts val="2000"/>
              </a:lnSpc>
              <a:spcAft>
                <a:spcPts val="600"/>
              </a:spcAft>
            </a:pPr>
            <a:r>
              <a:rPr lang="en-US" sz="1800" dirty="0">
                <a:solidFill>
                  <a:schemeClr val="bg1"/>
                </a:solidFill>
                <a:latin typeface="Century Gothic" panose="020B0502020202020204" pitchFamily="34" charset="0"/>
                <a:cs typeface="Futura LT Pro Book"/>
              </a:rPr>
              <a:t>Presenter name and degree here</a:t>
            </a:r>
          </a:p>
          <a:p>
            <a:pPr marL="8405">
              <a:lnSpc>
                <a:spcPts val="2000"/>
              </a:lnSpc>
              <a:spcAft>
                <a:spcPts val="600"/>
              </a:spcAft>
            </a:pPr>
            <a:r>
              <a:rPr lang="en-US" sz="1800"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lang="en-US" sz="1800" dirty="0">
              <a:solidFill>
                <a:schemeClr val="bg1"/>
              </a:solidFill>
              <a:latin typeface="Century Gothic" panose="020B0502020202020204" pitchFamily="34" charset="0"/>
              <a:cs typeface="Times New Roman"/>
            </a:endParaRPr>
          </a:p>
          <a:p>
            <a:pPr marL="8405">
              <a:lnSpc>
                <a:spcPts val="2000"/>
              </a:lnSpc>
              <a:spcAft>
                <a:spcPts val="600"/>
              </a:spcAft>
            </a:pPr>
            <a:r>
              <a:rPr lang="en-US" sz="1800" dirty="0">
                <a:solidFill>
                  <a:schemeClr val="bg1"/>
                </a:solidFill>
                <a:latin typeface="Century Gothic" panose="020B0502020202020204" pitchFamily="34" charset="0"/>
                <a:cs typeface="Futura LT Pro Book"/>
              </a:rPr>
              <a:t>Date of presentation</a:t>
            </a:r>
          </a:p>
          <a:p>
            <a:pPr marL="8405">
              <a:lnSpc>
                <a:spcPts val="2000"/>
              </a:lnSpc>
              <a:spcAft>
                <a:spcPts val="600"/>
              </a:spcAft>
            </a:pPr>
            <a:r>
              <a:rPr lang="en-US" sz="1800" b="1" dirty="0">
                <a:solidFill>
                  <a:schemeClr val="bg1"/>
                </a:solidFill>
                <a:latin typeface="Century Gothic" panose="020B0502020202020204" pitchFamily="34" charset="0"/>
                <a:cs typeface="Futura LT Pro Book"/>
              </a:rPr>
              <a:t>Name of meeting</a:t>
            </a:r>
            <a:endParaRPr lang="en-US" sz="1800" dirty="0">
              <a:solidFill>
                <a:schemeClr val="bg1"/>
              </a:solidFill>
              <a:latin typeface="Century Gothic" panose="020B0502020202020204" pitchFamily="34" charset="0"/>
              <a:cs typeface="Futura LT Pro Book"/>
            </a:endParaRPr>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03632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52425" lvl="1" algn="l">
              <a:lnSpc>
                <a:spcPts val="2550"/>
              </a:lnSpc>
            </a:pPr>
            <a:endParaRPr lang="en-US" sz="1350" dirty="0">
              <a:solidFill>
                <a:schemeClr val="bg1"/>
              </a:solidFill>
              <a:latin typeface="Futura LT Pro Book"/>
              <a:cs typeface="Futura LT Pro Book"/>
            </a:endParaRPr>
          </a:p>
        </p:txBody>
      </p:sp>
      <p:sp>
        <p:nvSpPr>
          <p:cNvPr id="17" name="bk object 17"/>
          <p:cNvSpPr/>
          <p:nvPr/>
        </p:nvSpPr>
        <p:spPr>
          <a:xfrm>
            <a:off x="1569"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350"/>
          </a:p>
        </p:txBody>
      </p:sp>
      <p:sp>
        <p:nvSpPr>
          <p:cNvPr id="10" name="object 5"/>
          <p:cNvSpPr/>
          <p:nvPr userDrawn="1"/>
        </p:nvSpPr>
        <p:spPr>
          <a:xfrm>
            <a:off x="0" y="1219200"/>
            <a:ext cx="10363200" cy="533108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350">
              <a:solidFill>
                <a:srgbClr val="A7BF39"/>
              </a:solidFill>
            </a:endParaRPr>
          </a:p>
        </p:txBody>
      </p:sp>
      <p:sp>
        <p:nvSpPr>
          <p:cNvPr id="5" name="Rectangle 4"/>
          <p:cNvSpPr/>
          <p:nvPr userDrawn="1"/>
        </p:nvSpPr>
        <p:spPr>
          <a:xfrm>
            <a:off x="1020618" y="2971800"/>
            <a:ext cx="8580582" cy="2554545"/>
          </a:xfrm>
          <a:prstGeom prst="rect">
            <a:avLst/>
          </a:prstGeom>
        </p:spPr>
        <p:txBody>
          <a:bodyPr wrap="square">
            <a:spAutoFit/>
          </a:bodyPr>
          <a:lstStyle/>
          <a:p>
            <a:pPr marL="0" marR="0" lvl="0" indent="0" algn="l" defTabSz="6858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75"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9525" marR="614363" lvl="0" indent="0" algn="l" defTabSz="685800" rtl="0" eaLnBrk="1" fontAlgn="auto" latinLnBrk="0" hangingPunct="1">
              <a:lnSpc>
                <a:spcPts val="2400"/>
              </a:lnSpc>
              <a:spcBef>
                <a:spcPts val="0"/>
              </a:spcBef>
              <a:spcAft>
                <a:spcPts val="0"/>
              </a:spcAft>
              <a:buClrTx/>
              <a:buSzTx/>
              <a:buFontTx/>
              <a:buNone/>
              <a:tabLst/>
              <a:defRPr/>
            </a:pPr>
            <a:r>
              <a:rPr kumimoji="0" lang="en-US" sz="1900" b="1" i="0" u="none" strike="noStrike" kern="1200" cap="none" spc="-75"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userDrawn="1"/>
        </p:nvSpPr>
        <p:spPr bwMode="auto">
          <a:xfrm>
            <a:off x="-1076156" y="7248864"/>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fr-FR" altLang="en-US" sz="135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0350" y="6781800"/>
            <a:ext cx="717446" cy="668490"/>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3390" y="6819613"/>
            <a:ext cx="1029038" cy="587809"/>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3709" y="6614592"/>
            <a:ext cx="1235501" cy="10252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2622-0786-4641-9873-D9FA60827983}"/>
              </a:ext>
            </a:extLst>
          </p:cNvPr>
          <p:cNvSpPr>
            <a:spLocks noGrp="1"/>
          </p:cNvSpPr>
          <p:nvPr>
            <p:ph type="ctrTitle"/>
          </p:nvPr>
        </p:nvSpPr>
        <p:spPr>
          <a:xfrm>
            <a:off x="1295400" y="1271590"/>
            <a:ext cx="7772400" cy="270668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DE2DDA-B355-4047-B8AA-ACE12A221D9F}"/>
              </a:ext>
            </a:extLst>
          </p:cNvPr>
          <p:cNvSpPr>
            <a:spLocks noGrp="1"/>
          </p:cNvSpPr>
          <p:nvPr>
            <p:ph type="subTitle" idx="1"/>
          </p:nvPr>
        </p:nvSpPr>
        <p:spPr>
          <a:xfrm>
            <a:off x="1295400" y="4083052"/>
            <a:ext cx="7772400" cy="187642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C19EFA7-A1D4-4D48-A737-83EFDD4BD895}"/>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3BDA671E-2A3E-4EE0-8C52-D5F53B31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174E1-AD90-4A2E-9BDD-05A563EA207A}"/>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89194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A55E-3AE5-4B7A-ADC8-5FB523CF8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B24A4-8E7E-4413-B687-CB389F354E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4E4C3-9456-4407-B794-770298E97720}"/>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FDE1A62C-5C2F-46E7-A3F4-36098AA40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E0E38-24AE-464C-8AA1-85F28F100200}"/>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937493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A4A7-E67D-42E5-976A-1A5B719D9302}"/>
              </a:ext>
            </a:extLst>
          </p:cNvPr>
          <p:cNvSpPr>
            <a:spLocks noGrp="1"/>
          </p:cNvSpPr>
          <p:nvPr>
            <p:ph type="title"/>
          </p:nvPr>
        </p:nvSpPr>
        <p:spPr>
          <a:xfrm>
            <a:off x="706582" y="1938338"/>
            <a:ext cx="8938588" cy="3232150"/>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9131423-F5F9-4090-9262-DA969C0D2AEA}"/>
              </a:ext>
            </a:extLst>
          </p:cNvPr>
          <p:cNvSpPr>
            <a:spLocks noGrp="1"/>
          </p:cNvSpPr>
          <p:nvPr>
            <p:ph type="body" idx="1"/>
          </p:nvPr>
        </p:nvSpPr>
        <p:spPr>
          <a:xfrm>
            <a:off x="706582" y="5200652"/>
            <a:ext cx="8938588" cy="170021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DD3DCC-5189-42C4-8539-3229DA124B55}"/>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D79C480E-ABEA-4A51-A6AD-2DE715195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C69FD-76E9-45B8-85DB-ECF841B28F71}"/>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67146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2A1E-7D3B-4B39-980F-97B9CB33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B64CE-1A37-47B1-B381-729439764BCA}"/>
              </a:ext>
            </a:extLst>
          </p:cNvPr>
          <p:cNvSpPr>
            <a:spLocks noGrp="1"/>
          </p:cNvSpPr>
          <p:nvPr>
            <p:ph sz="half" idx="1"/>
          </p:nvPr>
        </p:nvSpPr>
        <p:spPr>
          <a:xfrm>
            <a:off x="713124" y="2068513"/>
            <a:ext cx="4389967"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2E704-C0B6-48B3-A4FB-E794DE990691}"/>
              </a:ext>
            </a:extLst>
          </p:cNvPr>
          <p:cNvSpPr>
            <a:spLocks noGrp="1"/>
          </p:cNvSpPr>
          <p:nvPr>
            <p:ph sz="half" idx="2"/>
          </p:nvPr>
        </p:nvSpPr>
        <p:spPr>
          <a:xfrm>
            <a:off x="5260110" y="2068513"/>
            <a:ext cx="4389967"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B42B0-C02B-486E-AA97-45844BBA052F}"/>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BC402B48-59B1-4D01-A6C6-0E2044762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45B24-9B72-4890-8E71-6D9996877663}"/>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128254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25B3-09CF-4A36-B909-6CC18FAE048F}"/>
              </a:ext>
            </a:extLst>
          </p:cNvPr>
          <p:cNvSpPr>
            <a:spLocks noGrp="1"/>
          </p:cNvSpPr>
          <p:nvPr>
            <p:ph type="title"/>
          </p:nvPr>
        </p:nvSpPr>
        <p:spPr>
          <a:xfrm>
            <a:off x="713124" y="414340"/>
            <a:ext cx="8938588" cy="1501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9F8DF-E4C8-47AE-AD5C-1464586B17DC}"/>
              </a:ext>
            </a:extLst>
          </p:cNvPr>
          <p:cNvSpPr>
            <a:spLocks noGrp="1"/>
          </p:cNvSpPr>
          <p:nvPr>
            <p:ph type="body" idx="1"/>
          </p:nvPr>
        </p:nvSpPr>
        <p:spPr>
          <a:xfrm>
            <a:off x="713125" y="1905000"/>
            <a:ext cx="4385060" cy="933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01BBFB6-CB69-49F5-9F79-17A706B5A3D0}"/>
              </a:ext>
            </a:extLst>
          </p:cNvPr>
          <p:cNvSpPr>
            <a:spLocks noGrp="1"/>
          </p:cNvSpPr>
          <p:nvPr>
            <p:ph sz="half" idx="2"/>
          </p:nvPr>
        </p:nvSpPr>
        <p:spPr>
          <a:xfrm>
            <a:off x="713125" y="2838452"/>
            <a:ext cx="4385060"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EC73DF-49FA-48D7-81A6-91F83036CA75}"/>
              </a:ext>
            </a:extLst>
          </p:cNvPr>
          <p:cNvSpPr>
            <a:spLocks noGrp="1"/>
          </p:cNvSpPr>
          <p:nvPr>
            <p:ph type="body" sz="quarter" idx="3"/>
          </p:nvPr>
        </p:nvSpPr>
        <p:spPr>
          <a:xfrm>
            <a:off x="5247024" y="1905000"/>
            <a:ext cx="4404688" cy="933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1B7AB4B-E4AD-4799-8730-002E528313B8}"/>
              </a:ext>
            </a:extLst>
          </p:cNvPr>
          <p:cNvSpPr>
            <a:spLocks noGrp="1"/>
          </p:cNvSpPr>
          <p:nvPr>
            <p:ph sz="quarter" idx="4"/>
          </p:nvPr>
        </p:nvSpPr>
        <p:spPr>
          <a:xfrm>
            <a:off x="5247024" y="2838452"/>
            <a:ext cx="440468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0B68A-0144-43D8-83CA-893AA9A5F5F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8" name="Footer Placeholder 7">
            <a:extLst>
              <a:ext uri="{FF2B5EF4-FFF2-40B4-BE49-F238E27FC236}">
                <a16:creationId xmlns:a16="http://schemas.microsoft.com/office/drawing/2014/main" id="{7AB9544E-1B50-4689-A9AC-C7E25BD771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D00D4-A984-4FD0-9686-9E523D31790B}"/>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197206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8D0-488D-4238-ADFD-3190DC63C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FBA8D-D017-49F1-A0AE-6322F76D9F49}"/>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4" name="Footer Placeholder 3">
            <a:extLst>
              <a:ext uri="{FF2B5EF4-FFF2-40B4-BE49-F238E27FC236}">
                <a16:creationId xmlns:a16="http://schemas.microsoft.com/office/drawing/2014/main" id="{F2B56610-55CE-4110-8B3E-FB30D9180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2A7E4-2C9F-46EC-AE27-5EB6A74015BF}"/>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58512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01A8D-26B8-4928-9089-4BFDDE387E18}"/>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3" name="Footer Placeholder 2">
            <a:extLst>
              <a:ext uri="{FF2B5EF4-FFF2-40B4-BE49-F238E27FC236}">
                <a16:creationId xmlns:a16="http://schemas.microsoft.com/office/drawing/2014/main" id="{0D9DB5F6-F7EB-4483-BF61-FFD4A0763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220FB-67AE-4628-9CD3-69993546A2EA}"/>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7816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A168-D7D1-4F5F-A6CE-E6967F9024CE}"/>
              </a:ext>
            </a:extLst>
          </p:cNvPr>
          <p:cNvSpPr>
            <a:spLocks noGrp="1"/>
          </p:cNvSpPr>
          <p:nvPr>
            <p:ph type="title"/>
          </p:nvPr>
        </p:nvSpPr>
        <p:spPr>
          <a:xfrm>
            <a:off x="713124" y="517527"/>
            <a:ext cx="3343179" cy="1814513"/>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3F8D10-2017-41DB-BB64-5818D8E590E8}"/>
              </a:ext>
            </a:extLst>
          </p:cNvPr>
          <p:cNvSpPr>
            <a:spLocks noGrp="1"/>
          </p:cNvSpPr>
          <p:nvPr>
            <p:ph idx="1"/>
          </p:nvPr>
        </p:nvSpPr>
        <p:spPr>
          <a:xfrm>
            <a:off x="4406323" y="1119188"/>
            <a:ext cx="5245389" cy="552291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7BE6B-7A08-4F50-8E32-DBF653F73968}"/>
              </a:ext>
            </a:extLst>
          </p:cNvPr>
          <p:cNvSpPr>
            <a:spLocks noGrp="1"/>
          </p:cNvSpPr>
          <p:nvPr>
            <p:ph type="body" sz="half" idx="2"/>
          </p:nvPr>
        </p:nvSpPr>
        <p:spPr>
          <a:xfrm>
            <a:off x="713124" y="2332040"/>
            <a:ext cx="3343179" cy="4319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419581E-2A3C-4487-9665-B00400A1912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9DDB4D2B-86F7-4E5E-BF12-0294E8F14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19369-0882-4BFE-B71F-145F0EB4E5FC}"/>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16713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B61B-7059-47BB-8003-7CF22785747F}"/>
              </a:ext>
            </a:extLst>
          </p:cNvPr>
          <p:cNvSpPr>
            <a:spLocks noGrp="1"/>
          </p:cNvSpPr>
          <p:nvPr>
            <p:ph type="title"/>
          </p:nvPr>
        </p:nvSpPr>
        <p:spPr>
          <a:xfrm>
            <a:off x="713124" y="517527"/>
            <a:ext cx="3343179" cy="1814513"/>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F044345-3566-4042-ABE2-0B33E8EC5B22}"/>
              </a:ext>
            </a:extLst>
          </p:cNvPr>
          <p:cNvSpPr>
            <a:spLocks noGrp="1"/>
          </p:cNvSpPr>
          <p:nvPr>
            <p:ph type="pic" idx="1"/>
          </p:nvPr>
        </p:nvSpPr>
        <p:spPr>
          <a:xfrm>
            <a:off x="4406323" y="1119188"/>
            <a:ext cx="5245389" cy="552291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590F971-0A02-4228-8029-64C606654F3C}"/>
              </a:ext>
            </a:extLst>
          </p:cNvPr>
          <p:cNvSpPr>
            <a:spLocks noGrp="1"/>
          </p:cNvSpPr>
          <p:nvPr>
            <p:ph type="body" sz="half" idx="2"/>
          </p:nvPr>
        </p:nvSpPr>
        <p:spPr>
          <a:xfrm>
            <a:off x="713124" y="2332040"/>
            <a:ext cx="3343179" cy="4319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647B7C-2D38-4E36-82EB-A30C370089CB}"/>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6" name="Footer Placeholder 5">
            <a:extLst>
              <a:ext uri="{FF2B5EF4-FFF2-40B4-BE49-F238E27FC236}">
                <a16:creationId xmlns:a16="http://schemas.microsoft.com/office/drawing/2014/main" id="{5E60AFC7-A71A-403E-865C-F462BC2C3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547F9-3C2A-4777-98EB-720DC37E998D}"/>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352225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2"/>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77317"/>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55706" y="2209800"/>
            <a:ext cx="8557491" cy="2590800"/>
          </a:xfrm>
          <a:prstGeom prst="rect">
            <a:avLst/>
          </a:prstGeom>
        </p:spPr>
        <p:txBody>
          <a:bodyPr/>
          <a:lstStyle>
            <a:lvl1pPr marL="342900" indent="-342900">
              <a:lnSpc>
                <a:spcPts val="3800"/>
              </a:lnSpc>
              <a:buFontTx/>
              <a:buBlip>
                <a:blip r:embed="rId2"/>
              </a:buBlip>
              <a:defRPr sz="2800" b="0">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3"/>
          <a:stretch>
            <a:fillRect/>
          </a:stretch>
        </p:blipFill>
        <p:spPr>
          <a:xfrm>
            <a:off x="8557491" y="6858000"/>
            <a:ext cx="1413164" cy="530306"/>
          </a:xfrm>
          <a:prstGeom prst="rect">
            <a:avLst/>
          </a:prstGeom>
        </p:spPr>
      </p:pic>
    </p:spTree>
    <p:extLst>
      <p:ext uri="{BB962C8B-B14F-4D97-AF65-F5344CB8AC3E}">
        <p14:creationId xmlns:p14="http://schemas.microsoft.com/office/powerpoint/2010/main" val="226570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05E2-A6FF-4375-8019-E320E3EED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77D2C-DBC7-4EF9-87AD-3C0E28AD9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4C8F-1585-498A-A7E9-9B8D77F9A8BC}"/>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A23E4A30-2C59-4D6C-8B2B-114304979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67D9C-A312-4172-A2C8-1765F66348DC}"/>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68993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EFCE6-B144-4C05-AB40-5D67E461023A}"/>
              </a:ext>
            </a:extLst>
          </p:cNvPr>
          <p:cNvSpPr>
            <a:spLocks noGrp="1"/>
          </p:cNvSpPr>
          <p:nvPr>
            <p:ph type="title" orient="vert"/>
          </p:nvPr>
        </p:nvSpPr>
        <p:spPr>
          <a:xfrm>
            <a:off x="7415838" y="414340"/>
            <a:ext cx="2234238" cy="6586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2D39B-C8DC-472E-B11A-4CA06005B88A}"/>
              </a:ext>
            </a:extLst>
          </p:cNvPr>
          <p:cNvSpPr>
            <a:spLocks noGrp="1"/>
          </p:cNvSpPr>
          <p:nvPr>
            <p:ph type="body" orient="vert" idx="1"/>
          </p:nvPr>
        </p:nvSpPr>
        <p:spPr>
          <a:xfrm>
            <a:off x="713125" y="414340"/>
            <a:ext cx="6545696" cy="6586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0011-C8A6-4C12-8681-CE0B0F8DF9EA}"/>
              </a:ext>
            </a:extLst>
          </p:cNvPr>
          <p:cNvSpPr>
            <a:spLocks noGrp="1"/>
          </p:cNvSpPr>
          <p:nvPr>
            <p:ph type="dt" sz="half" idx="10"/>
          </p:nvPr>
        </p:nvSpPr>
        <p:spPr/>
        <p:txBody>
          <a:body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B4F97F1D-3F89-46F8-AECF-8962F2628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75945-F970-4655-B7AB-FF86FF469AD6}"/>
              </a:ext>
            </a:extLst>
          </p:cNvPr>
          <p:cNvSpPr>
            <a:spLocks noGrp="1"/>
          </p:cNvSpPr>
          <p:nvPr>
            <p:ph type="sldNum" sz="quarter" idx="12"/>
          </p:nvPr>
        </p:nvSpPr>
        <p:spPr/>
        <p:txBody>
          <a:bodyPr/>
          <a:lstStyle/>
          <a:p>
            <a:fld id="{E274AC5F-89E7-41E0-A405-85C198FCD60E}" type="slidenum">
              <a:rPr lang="en-US" smtClean="0"/>
              <a:t>‹#›</a:t>
            </a:fld>
            <a:endParaRPr lang="en-US"/>
          </a:p>
        </p:txBody>
      </p:sp>
    </p:spTree>
    <p:extLst>
      <p:ext uri="{BB962C8B-B14F-4D97-AF65-F5344CB8AC3E}">
        <p14:creationId xmlns:p14="http://schemas.microsoft.com/office/powerpoint/2010/main" val="401652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2"/>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09600" y="914400"/>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2"/>
          <a:stretch>
            <a:fillRect/>
          </a:stretch>
        </p:blipFill>
        <p:spPr>
          <a:xfrm>
            <a:off x="8557491" y="6858000"/>
            <a:ext cx="1413164" cy="530306"/>
          </a:xfrm>
          <a:prstGeom prst="rect">
            <a:avLst/>
          </a:prstGeom>
        </p:spPr>
      </p:pic>
    </p:spTree>
    <p:extLst>
      <p:ext uri="{BB962C8B-B14F-4D97-AF65-F5344CB8AC3E}">
        <p14:creationId xmlns:p14="http://schemas.microsoft.com/office/powerpoint/2010/main" val="50924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81050"/>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06582" y="2209800"/>
            <a:ext cx="4632036" cy="4953000"/>
          </a:xfrm>
          <a:prstGeom prst="rect">
            <a:avLst/>
          </a:prstGeom>
        </p:spPr>
        <p:txBody>
          <a:bodyPr/>
          <a:lstStyle>
            <a:lvl1pPr marL="342900" indent="-342900">
              <a:lnSpc>
                <a:spcPts val="3800"/>
              </a:lnSpc>
              <a:buFontTx/>
              <a:buBlip>
                <a:blip r:embed="rId2"/>
              </a:buBlip>
              <a:defRPr sz="2800" b="0">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3"/>
          <a:stretch>
            <a:fillRect/>
          </a:stretch>
        </p:blipFill>
        <p:spPr>
          <a:xfrm>
            <a:off x="8557491" y="6858000"/>
            <a:ext cx="1413164" cy="530306"/>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userDrawn="1"/>
        </p:nvPicPr>
        <p:blipFill>
          <a:blip r:embed="rId4"/>
          <a:stretch>
            <a:fillRect/>
          </a:stretch>
        </p:blipFill>
        <p:spPr>
          <a:xfrm>
            <a:off x="5562600" y="2209800"/>
            <a:ext cx="4800600" cy="4343400"/>
          </a:xfrm>
          <a:prstGeom prst="rect">
            <a:avLst/>
          </a:prstGeom>
        </p:spPr>
      </p:pic>
    </p:spTree>
    <p:extLst>
      <p:ext uri="{BB962C8B-B14F-4D97-AF65-F5344CB8AC3E}">
        <p14:creationId xmlns:p14="http://schemas.microsoft.com/office/powerpoint/2010/main" val="363085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81050"/>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06582" y="2209800"/>
            <a:ext cx="4632036" cy="4953000"/>
          </a:xfrm>
          <a:prstGeom prst="rect">
            <a:avLst/>
          </a:prstGeom>
        </p:spPr>
        <p:txBody>
          <a:bodyPr/>
          <a:lstStyle>
            <a:lvl1pPr marL="514350" indent="-514350">
              <a:lnSpc>
                <a:spcPts val="3800"/>
              </a:lnSpc>
              <a:buClr>
                <a:srgbClr val="E46C0A"/>
              </a:buClr>
              <a:buFont typeface="+mj-lt"/>
              <a:buAutoNum type="arabicPeriod"/>
              <a:defRPr sz="2800" b="1">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2"/>
          <a:stretch>
            <a:fillRect/>
          </a:stretch>
        </p:blipFill>
        <p:spPr>
          <a:xfrm>
            <a:off x="8557491" y="6858000"/>
            <a:ext cx="1413164" cy="530306"/>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userDrawn="1"/>
        </p:nvPicPr>
        <p:blipFill>
          <a:blip r:embed="rId3"/>
          <a:stretch>
            <a:fillRect/>
          </a:stretch>
        </p:blipFill>
        <p:spPr>
          <a:xfrm>
            <a:off x="5562600" y="2209800"/>
            <a:ext cx="4800600" cy="4343400"/>
          </a:xfrm>
          <a:prstGeom prst="rect">
            <a:avLst/>
          </a:prstGeom>
        </p:spPr>
      </p:pic>
    </p:spTree>
    <p:extLst>
      <p:ext uri="{BB962C8B-B14F-4D97-AF65-F5344CB8AC3E}">
        <p14:creationId xmlns:p14="http://schemas.microsoft.com/office/powerpoint/2010/main" val="192041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81050"/>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06582" y="2209800"/>
            <a:ext cx="4632036" cy="4953000"/>
          </a:xfrm>
          <a:prstGeom prst="rect">
            <a:avLst/>
          </a:prstGeom>
        </p:spPr>
        <p:txBody>
          <a:bodyPr/>
          <a:lstStyle>
            <a:lvl1pPr marL="514350" indent="-514350">
              <a:lnSpc>
                <a:spcPts val="3800"/>
              </a:lnSpc>
              <a:buClr>
                <a:srgbClr val="E46C0A"/>
              </a:buClr>
              <a:buFont typeface="+mj-lt"/>
              <a:buAutoNum type="arabicPeriod"/>
              <a:defRPr sz="2800" b="0">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2"/>
          <a:stretch>
            <a:fillRect/>
          </a:stretch>
        </p:blipFill>
        <p:spPr>
          <a:xfrm>
            <a:off x="8557491" y="6858000"/>
            <a:ext cx="1413164" cy="530306"/>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userDrawn="1"/>
        </p:nvPicPr>
        <p:blipFill>
          <a:blip r:embed="rId3"/>
          <a:stretch>
            <a:fillRect/>
          </a:stretch>
        </p:blipFill>
        <p:spPr>
          <a:xfrm>
            <a:off x="5562600" y="2209800"/>
            <a:ext cx="4800600" cy="4343400"/>
          </a:xfrm>
          <a:prstGeom prst="rect">
            <a:avLst/>
          </a:prstGeom>
        </p:spPr>
      </p:pic>
    </p:spTree>
    <p:extLst>
      <p:ext uri="{BB962C8B-B14F-4D97-AF65-F5344CB8AC3E}">
        <p14:creationId xmlns:p14="http://schemas.microsoft.com/office/powerpoint/2010/main" val="420852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81050"/>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06583" y="2170153"/>
            <a:ext cx="4246417" cy="4953000"/>
          </a:xfrm>
          <a:prstGeom prst="rect">
            <a:avLst/>
          </a:prstGeom>
        </p:spPr>
        <p:txBody>
          <a:bodyPr/>
          <a:lstStyle>
            <a:lvl1pPr marL="342900" indent="-342900">
              <a:lnSpc>
                <a:spcPts val="2850"/>
              </a:lnSpc>
              <a:buFontTx/>
              <a:buBlip>
                <a:blip r:embed="rId2"/>
              </a:buBlip>
              <a:defRPr sz="2100" b="0">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3"/>
          <a:stretch>
            <a:fillRect/>
          </a:stretch>
        </p:blipFill>
        <p:spPr>
          <a:xfrm>
            <a:off x="8557491" y="6858000"/>
            <a:ext cx="1413164" cy="530306"/>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5334000" y="2195565"/>
            <a:ext cx="4572000" cy="4490985"/>
          </a:xfrm>
          <a:prstGeom prst="rect">
            <a:avLst/>
          </a:prstGeom>
        </p:spPr>
        <p:txBody>
          <a:bodyPr/>
          <a:lstStyle>
            <a:lvl1pPr marL="342900" indent="-342900">
              <a:lnSpc>
                <a:spcPts val="2850"/>
              </a:lnSpc>
              <a:buFontTx/>
              <a:buBlip>
                <a:blip r:embed="rId2"/>
              </a:buBlip>
              <a:defRPr sz="2100" b="0">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3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2"/>
          <a:stretch>
            <a:fillRect/>
          </a:stretch>
        </p:blipFill>
        <p:spPr>
          <a:xfrm>
            <a:off x="8557491" y="6858000"/>
            <a:ext cx="1413164" cy="530306"/>
          </a:xfrm>
          <a:prstGeom prst="rect">
            <a:avLst/>
          </a:prstGeom>
        </p:spPr>
      </p:pic>
    </p:spTree>
    <p:extLst>
      <p:ext uri="{BB962C8B-B14F-4D97-AF65-F5344CB8AC3E}">
        <p14:creationId xmlns:p14="http://schemas.microsoft.com/office/powerpoint/2010/main" val="356670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363200" cy="17526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350" dirty="0">
              <a:latin typeface="Futura Lt BT" panose="020B0402020204020303" pitchFamily="34" charset="0"/>
            </a:endParaRPr>
          </a:p>
        </p:txBody>
      </p:sp>
      <p:sp>
        <p:nvSpPr>
          <p:cNvPr id="16" name="bk object 16"/>
          <p:cNvSpPr/>
          <p:nvPr/>
        </p:nvSpPr>
        <p:spPr>
          <a:xfrm>
            <a:off x="103632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350"/>
          </a:p>
        </p:txBody>
      </p:sp>
      <p:sp>
        <p:nvSpPr>
          <p:cNvPr id="12" name="Title 11"/>
          <p:cNvSpPr>
            <a:spLocks noGrp="1"/>
          </p:cNvSpPr>
          <p:nvPr>
            <p:ph type="title" hasCustomPrompt="1"/>
          </p:nvPr>
        </p:nvSpPr>
        <p:spPr>
          <a:xfrm>
            <a:off x="628073" y="777317"/>
            <a:ext cx="8936951" cy="1143000"/>
          </a:xfrm>
          <a:prstGeom prst="rect">
            <a:avLst/>
          </a:prstGeom>
        </p:spPr>
        <p:txBody>
          <a:bodyPr/>
          <a:lstStyle>
            <a:lvl1pPr>
              <a:defRPr sz="44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706582" y="2362200"/>
            <a:ext cx="8557491" cy="2590800"/>
          </a:xfrm>
          <a:prstGeom prst="rect">
            <a:avLst/>
          </a:prstGeom>
        </p:spPr>
        <p:txBody>
          <a:bodyPr/>
          <a:lstStyle>
            <a:lvl1pPr marL="342900" indent="-342900">
              <a:lnSpc>
                <a:spcPts val="3800"/>
              </a:lnSpc>
              <a:buFontTx/>
              <a:buBlip>
                <a:blip r:embed="rId2"/>
              </a:buBlip>
              <a:defRPr sz="2800" b="1">
                <a:solidFill>
                  <a:srgbClr val="005268"/>
                </a:solidFill>
                <a:latin typeface="Century Gothic" panose="020B0502020202020204" pitchFamily="34" charset="0"/>
              </a:defRPr>
            </a:lvl1pPr>
            <a:lvl2pPr>
              <a:defRPr sz="1800">
                <a:solidFill>
                  <a:schemeClr val="tx1"/>
                </a:solidFill>
                <a:latin typeface="Century Gothic" panose="020B0502020202020204" pitchFamily="34" charset="0"/>
              </a:defRPr>
            </a:lvl2pPr>
            <a:lvl3pPr>
              <a:defRPr sz="15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userDrawn="1"/>
        </p:nvPicPr>
        <p:blipFill>
          <a:blip r:embed="rId3"/>
          <a:stretch>
            <a:fillRect/>
          </a:stretch>
        </p:blipFill>
        <p:spPr>
          <a:xfrm>
            <a:off x="8557491" y="6858000"/>
            <a:ext cx="1413164" cy="5303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2"/>
            <a:ext cx="103632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350"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userDrawn="1"/>
        </p:nvSpPr>
        <p:spPr>
          <a:xfrm>
            <a:off x="4610815" y="3674605"/>
            <a:ext cx="877163" cy="34054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13" b="1" i="0" u="none" strike="noStrike" kern="1200" cap="none" spc="0" normalizeH="0" baseline="0" noProof="0" dirty="0">
                <a:ln>
                  <a:noFill/>
                </a:ln>
                <a:solidFill>
                  <a:schemeClr val="tx1"/>
                </a:solidFill>
                <a:effectLst/>
                <a:uLnTx/>
                <a:uFillTx/>
                <a:latin typeface="Tahoma"/>
                <a:ea typeface="+mn-ea"/>
                <a:cs typeface="Tahoma"/>
              </a:rPr>
              <a:t>	</a:t>
            </a:r>
            <a:endParaRPr kumimoji="0" lang="en-US" sz="1350" b="0" i="0" u="none" strike="noStrike" kern="0" cap="none" spc="0" normalizeH="0" baseline="0" noProof="0" dirty="0">
              <a:ln>
                <a:noFill/>
              </a:ln>
              <a:solidFill>
                <a:schemeClr val="tx1"/>
              </a:solidFill>
              <a:effectLst/>
              <a:uLnTx/>
              <a:uFillTx/>
            </a:endParaRPr>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2" r:id="rId3"/>
    <p:sldLayoutId id="2147483680" r:id="rId4"/>
    <p:sldLayoutId id="2147483683" r:id="rId5"/>
    <p:sldLayoutId id="2147483684" r:id="rId6"/>
    <p:sldLayoutId id="2147483681" r:id="rId7"/>
    <p:sldLayoutId id="2147483679" r:id="rId8"/>
    <p:sldLayoutId id="2147483662" r:id="rId9"/>
    <p:sldLayoutId id="2147483665"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C527B-6392-4670-93C7-E1B190F6672C}"/>
              </a:ext>
            </a:extLst>
          </p:cNvPr>
          <p:cNvSpPr>
            <a:spLocks noGrp="1"/>
          </p:cNvSpPr>
          <p:nvPr>
            <p:ph type="title"/>
          </p:nvPr>
        </p:nvSpPr>
        <p:spPr>
          <a:xfrm>
            <a:off x="713125" y="414340"/>
            <a:ext cx="8936951"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5CB29-4989-4CB1-83AF-DB2B92AD9B64}"/>
              </a:ext>
            </a:extLst>
          </p:cNvPr>
          <p:cNvSpPr>
            <a:spLocks noGrp="1"/>
          </p:cNvSpPr>
          <p:nvPr>
            <p:ph type="body" idx="1"/>
          </p:nvPr>
        </p:nvSpPr>
        <p:spPr>
          <a:xfrm>
            <a:off x="713125" y="2068513"/>
            <a:ext cx="8936951" cy="4932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92E4B-8621-423C-91CE-30A3EB6B6318}"/>
              </a:ext>
            </a:extLst>
          </p:cNvPr>
          <p:cNvSpPr>
            <a:spLocks noGrp="1"/>
          </p:cNvSpPr>
          <p:nvPr>
            <p:ph type="dt" sz="half" idx="2"/>
          </p:nvPr>
        </p:nvSpPr>
        <p:spPr>
          <a:xfrm>
            <a:off x="713124" y="7204075"/>
            <a:ext cx="2330739" cy="414338"/>
          </a:xfrm>
          <a:prstGeom prst="rect">
            <a:avLst/>
          </a:prstGeom>
        </p:spPr>
        <p:txBody>
          <a:bodyPr vert="horz" lIns="91440" tIns="45720" rIns="91440" bIns="45720" rtlCol="0" anchor="ctr"/>
          <a:lstStyle>
            <a:lvl1pPr algn="l">
              <a:defRPr sz="900">
                <a:solidFill>
                  <a:schemeClr val="tx1">
                    <a:tint val="75000"/>
                  </a:schemeClr>
                </a:solidFill>
              </a:defRPr>
            </a:lvl1pPr>
          </a:lstStyle>
          <a:p>
            <a:fld id="{34C8A439-3785-4293-BEFA-16FFE8019ACA}" type="datetimeFigureOut">
              <a:rPr lang="en-US" smtClean="0"/>
              <a:t>9/23/2019</a:t>
            </a:fld>
            <a:endParaRPr lang="en-US"/>
          </a:p>
        </p:txBody>
      </p:sp>
      <p:sp>
        <p:nvSpPr>
          <p:cNvPr id="5" name="Footer Placeholder 4">
            <a:extLst>
              <a:ext uri="{FF2B5EF4-FFF2-40B4-BE49-F238E27FC236}">
                <a16:creationId xmlns:a16="http://schemas.microsoft.com/office/drawing/2014/main" id="{BF3050F1-17B8-4D64-8997-D0E57AAAC6D8}"/>
              </a:ext>
            </a:extLst>
          </p:cNvPr>
          <p:cNvSpPr>
            <a:spLocks noGrp="1"/>
          </p:cNvSpPr>
          <p:nvPr>
            <p:ph type="ftr" sz="quarter" idx="3"/>
          </p:nvPr>
        </p:nvSpPr>
        <p:spPr>
          <a:xfrm>
            <a:off x="3433138" y="7204075"/>
            <a:ext cx="3496926" cy="41433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86036-9A83-42BA-93B6-754B90658211}"/>
              </a:ext>
            </a:extLst>
          </p:cNvPr>
          <p:cNvSpPr>
            <a:spLocks noGrp="1"/>
          </p:cNvSpPr>
          <p:nvPr>
            <p:ph type="sldNum" sz="quarter" idx="4"/>
          </p:nvPr>
        </p:nvSpPr>
        <p:spPr>
          <a:xfrm>
            <a:off x="7319338" y="7204075"/>
            <a:ext cx="2330738" cy="414338"/>
          </a:xfrm>
          <a:prstGeom prst="rect">
            <a:avLst/>
          </a:prstGeom>
        </p:spPr>
        <p:txBody>
          <a:bodyPr vert="horz" lIns="91440" tIns="45720" rIns="91440" bIns="45720" rtlCol="0" anchor="ctr"/>
          <a:lstStyle>
            <a:lvl1pPr algn="r">
              <a:defRPr sz="900">
                <a:solidFill>
                  <a:schemeClr val="tx1">
                    <a:tint val="75000"/>
                  </a:schemeClr>
                </a:solidFill>
              </a:defRPr>
            </a:lvl1pPr>
          </a:lstStyle>
          <a:p>
            <a:fld id="{E274AC5F-89E7-41E0-A405-85C198FCD60E}" type="slidenum">
              <a:rPr lang="en-US" smtClean="0"/>
              <a:t>‹#›</a:t>
            </a:fld>
            <a:endParaRPr lang="en-US"/>
          </a:p>
        </p:txBody>
      </p:sp>
    </p:spTree>
    <p:extLst>
      <p:ext uri="{BB962C8B-B14F-4D97-AF65-F5344CB8AC3E}">
        <p14:creationId xmlns:p14="http://schemas.microsoft.com/office/powerpoint/2010/main" val="13669097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A76AA7-490C-408B-ABEF-4C318B7BA8A2}"/>
              </a:ext>
            </a:extLst>
          </p:cNvPr>
          <p:cNvSpPr txBox="1"/>
          <p:nvPr/>
        </p:nvSpPr>
        <p:spPr>
          <a:xfrm>
            <a:off x="5638800" y="4191000"/>
            <a:ext cx="4263004" cy="1692771"/>
          </a:xfrm>
          <a:prstGeom prst="rect">
            <a:avLst/>
          </a:prstGeom>
          <a:noFill/>
        </p:spPr>
        <p:txBody>
          <a:bodyPr wrap="square" rtlCol="0">
            <a:spAutoFit/>
          </a:bodyPr>
          <a:lstStyle/>
          <a:p>
            <a:pPr marL="8405">
              <a:lnSpc>
                <a:spcPts val="1489"/>
              </a:lnSpc>
            </a:pPr>
            <a:r>
              <a:rPr lang="en-US" sz="1800" dirty="0">
                <a:solidFill>
                  <a:schemeClr val="bg1"/>
                </a:solidFill>
                <a:latin typeface="Century Gothic" panose="020B0502020202020204" pitchFamily="34" charset="0"/>
                <a:cs typeface="Futura LT Pro Book"/>
              </a:rPr>
              <a:t>Presenter Name and Degree Here</a:t>
            </a:r>
          </a:p>
          <a:p>
            <a:pPr marL="8405">
              <a:lnSpc>
                <a:spcPct val="100000"/>
              </a:lnSpc>
            </a:pPr>
            <a:r>
              <a:rPr lang="en-US" sz="1800"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lang="en-US" sz="1800" dirty="0">
              <a:solidFill>
                <a:schemeClr val="bg1"/>
              </a:solidFill>
              <a:latin typeface="Century Gothic" panose="020B0502020202020204" pitchFamily="34" charset="0"/>
              <a:cs typeface="Times New Roman"/>
            </a:endParaRPr>
          </a:p>
          <a:p>
            <a:pPr marL="8405">
              <a:lnSpc>
                <a:spcPts val="1456"/>
              </a:lnSpc>
            </a:pPr>
            <a:r>
              <a:rPr lang="en-US" sz="1800" dirty="0">
                <a:solidFill>
                  <a:schemeClr val="bg1"/>
                </a:solidFill>
                <a:latin typeface="Century Gothic" panose="020B0502020202020204" pitchFamily="34" charset="0"/>
                <a:cs typeface="Futura LT Pro Book"/>
              </a:rPr>
              <a:t>Date of presentation</a:t>
            </a:r>
          </a:p>
          <a:p>
            <a:pPr marL="8405">
              <a:lnSpc>
                <a:spcPts val="1456"/>
              </a:lnSpc>
            </a:pPr>
            <a:endParaRPr lang="en-US" sz="1800" dirty="0">
              <a:solidFill>
                <a:schemeClr val="bg1"/>
              </a:solidFill>
              <a:latin typeface="Century Gothic" panose="020B0502020202020204" pitchFamily="34" charset="0"/>
              <a:cs typeface="Futura LT Pro Book"/>
            </a:endParaRPr>
          </a:p>
          <a:p>
            <a:pPr marL="8405">
              <a:lnSpc>
                <a:spcPts val="1456"/>
              </a:lnSpc>
            </a:pPr>
            <a:r>
              <a:rPr lang="en-US" sz="1800" b="1" dirty="0">
                <a:solidFill>
                  <a:schemeClr val="bg1"/>
                </a:solidFill>
                <a:latin typeface="Century Gothic" panose="020B0502020202020204" pitchFamily="34" charset="0"/>
                <a:cs typeface="Futura LT Pro Book"/>
              </a:rPr>
              <a:t>Name of meeting</a:t>
            </a:r>
            <a:endParaRPr lang="en-US" sz="1800" dirty="0">
              <a:solidFill>
                <a:schemeClr val="bg1"/>
              </a:solidFill>
              <a:latin typeface="Century Gothic" panose="020B0502020202020204" pitchFamily="34" charset="0"/>
              <a:cs typeface="Futura LT Pro Book"/>
            </a:endParaRPr>
          </a:p>
          <a:p>
            <a:endParaRPr lang="en-US" dirty="0"/>
          </a:p>
        </p:txBody>
      </p:sp>
    </p:spTree>
    <p:extLst>
      <p:ext uri="{BB962C8B-B14F-4D97-AF65-F5344CB8AC3E}">
        <p14:creationId xmlns:p14="http://schemas.microsoft.com/office/powerpoint/2010/main" val="268745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06A6-AD2A-4FAE-9F99-030044BFD439}"/>
              </a:ext>
            </a:extLst>
          </p:cNvPr>
          <p:cNvSpPr>
            <a:spLocks noGrp="1"/>
          </p:cNvSpPr>
          <p:nvPr>
            <p:ph type="title"/>
          </p:nvPr>
        </p:nvSpPr>
        <p:spPr/>
        <p:txBody>
          <a:bodyPr/>
          <a:lstStyle/>
          <a:p>
            <a:r>
              <a:rPr lang="en-US" altLang="en-US" dirty="0"/>
              <a:t>Art of probing (2)</a:t>
            </a:r>
            <a:endParaRPr lang="en-US" dirty="0"/>
          </a:p>
        </p:txBody>
      </p:sp>
      <p:sp>
        <p:nvSpPr>
          <p:cNvPr id="3" name="Text Placeholder 2">
            <a:extLst>
              <a:ext uri="{FF2B5EF4-FFF2-40B4-BE49-F238E27FC236}">
                <a16:creationId xmlns:a16="http://schemas.microsoft.com/office/drawing/2014/main" id="{10856DE7-C8E7-4D64-B406-C3F633A44FBB}"/>
              </a:ext>
            </a:extLst>
          </p:cNvPr>
          <p:cNvSpPr>
            <a:spLocks noGrp="1"/>
          </p:cNvSpPr>
          <p:nvPr>
            <p:ph type="body" sz="quarter" idx="10"/>
          </p:nvPr>
        </p:nvSpPr>
        <p:spPr>
          <a:xfrm>
            <a:off x="655707" y="2209800"/>
            <a:ext cx="6354694" cy="4572000"/>
          </a:xfrm>
        </p:spPr>
        <p:txBody>
          <a:bodyPr/>
          <a:lstStyle/>
          <a:p>
            <a:pPr>
              <a:spcAft>
                <a:spcPct val="30000"/>
              </a:spcAft>
              <a:buNone/>
            </a:pPr>
            <a:r>
              <a:rPr lang="en-US" altLang="en-US" dirty="0"/>
              <a:t>When else should you use a probe?</a:t>
            </a:r>
          </a:p>
          <a:p>
            <a:pPr lvl="1">
              <a:spcAft>
                <a:spcPct val="30000"/>
              </a:spcAft>
              <a:buClr>
                <a:schemeClr val="accent2"/>
              </a:buClr>
              <a:buFont typeface="Arial" panose="020B0604020202020204" pitchFamily="34" charset="0"/>
              <a:buChar char="∆"/>
            </a:pPr>
            <a:r>
              <a:rPr lang="en-US" altLang="en-US" sz="2600" dirty="0">
                <a:solidFill>
                  <a:srgbClr val="005268"/>
                </a:solidFill>
              </a:rPr>
              <a:t>  If a respondent has trouble putting his/her thoughts into words</a:t>
            </a:r>
          </a:p>
          <a:p>
            <a:pPr lvl="1">
              <a:spcAft>
                <a:spcPct val="30000"/>
              </a:spcAft>
              <a:buClr>
                <a:schemeClr val="accent2"/>
              </a:buClr>
              <a:buFont typeface="Arial" panose="020B0604020202020204" pitchFamily="34" charset="0"/>
              <a:buChar char="∆"/>
            </a:pPr>
            <a:r>
              <a:rPr lang="en-US" altLang="en-US" sz="2600" dirty="0">
                <a:solidFill>
                  <a:srgbClr val="005268"/>
                </a:solidFill>
              </a:rPr>
              <a:t>  If a respondent hesitates to give you certain information</a:t>
            </a:r>
          </a:p>
          <a:p>
            <a:endParaRPr lang="en-US" dirty="0"/>
          </a:p>
        </p:txBody>
      </p:sp>
      <p:pic>
        <p:nvPicPr>
          <p:cNvPr id="4" name="Picture 3">
            <a:extLst>
              <a:ext uri="{FF2B5EF4-FFF2-40B4-BE49-F238E27FC236}">
                <a16:creationId xmlns:a16="http://schemas.microsoft.com/office/drawing/2014/main" id="{9541CFE5-F821-42AA-87FA-3B37786BEAC8}"/>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6858000" y="3276600"/>
            <a:ext cx="2286000" cy="2286000"/>
          </a:xfrm>
          <a:prstGeom prst="rect">
            <a:avLst/>
          </a:prstGeom>
        </p:spPr>
      </p:pic>
    </p:spTree>
    <p:extLst>
      <p:ext uri="{BB962C8B-B14F-4D97-AF65-F5344CB8AC3E}">
        <p14:creationId xmlns:p14="http://schemas.microsoft.com/office/powerpoint/2010/main" val="22929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06A6-AD2A-4FAE-9F99-030044BFD439}"/>
              </a:ext>
            </a:extLst>
          </p:cNvPr>
          <p:cNvSpPr>
            <a:spLocks noGrp="1"/>
          </p:cNvSpPr>
          <p:nvPr>
            <p:ph type="title"/>
          </p:nvPr>
        </p:nvSpPr>
        <p:spPr/>
        <p:txBody>
          <a:bodyPr/>
          <a:lstStyle/>
          <a:p>
            <a:r>
              <a:rPr lang="en-US" altLang="en-US" dirty="0"/>
              <a:t>Art of probing (3)</a:t>
            </a:r>
            <a:endParaRPr lang="en-US" dirty="0"/>
          </a:p>
        </p:txBody>
      </p:sp>
      <p:sp>
        <p:nvSpPr>
          <p:cNvPr id="3" name="Text Placeholder 2">
            <a:extLst>
              <a:ext uri="{FF2B5EF4-FFF2-40B4-BE49-F238E27FC236}">
                <a16:creationId xmlns:a16="http://schemas.microsoft.com/office/drawing/2014/main" id="{10856DE7-C8E7-4D64-B406-C3F633A44FBB}"/>
              </a:ext>
            </a:extLst>
          </p:cNvPr>
          <p:cNvSpPr>
            <a:spLocks noGrp="1"/>
          </p:cNvSpPr>
          <p:nvPr>
            <p:ph type="body" sz="quarter" idx="10"/>
          </p:nvPr>
        </p:nvSpPr>
        <p:spPr>
          <a:xfrm>
            <a:off x="655706" y="2209800"/>
            <a:ext cx="6583293" cy="4114800"/>
          </a:xfrm>
        </p:spPr>
        <p:txBody>
          <a:bodyPr/>
          <a:lstStyle/>
          <a:p>
            <a:pPr>
              <a:lnSpc>
                <a:spcPct val="90000"/>
              </a:lnSpc>
              <a:spcAft>
                <a:spcPct val="30000"/>
              </a:spcAft>
              <a:buNone/>
            </a:pPr>
            <a:r>
              <a:rPr lang="en-US" altLang="en-US" dirty="0"/>
              <a:t>Probes you can use:</a:t>
            </a:r>
          </a:p>
          <a:p>
            <a:pPr lvl="1">
              <a:lnSpc>
                <a:spcPct val="90000"/>
              </a:lnSpc>
              <a:spcAft>
                <a:spcPct val="30000"/>
              </a:spcAft>
              <a:buClr>
                <a:schemeClr val="accent2"/>
              </a:buClr>
              <a:buFont typeface="Arial" panose="020B0604020202020204" pitchFamily="34" charset="0"/>
              <a:buChar char="∆"/>
            </a:pPr>
            <a:r>
              <a:rPr lang="en-US" altLang="en-US" sz="2500" dirty="0">
                <a:solidFill>
                  <a:srgbClr val="005268"/>
                </a:solidFill>
              </a:rPr>
              <a:t>  Repeat the question you just asked.</a:t>
            </a:r>
          </a:p>
          <a:p>
            <a:pPr lvl="1">
              <a:lnSpc>
                <a:spcPct val="90000"/>
              </a:lnSpc>
              <a:spcAft>
                <a:spcPct val="30000"/>
              </a:spcAft>
              <a:buClr>
                <a:schemeClr val="accent2"/>
              </a:buClr>
              <a:buFont typeface="Arial" panose="020B0604020202020204" pitchFamily="34" charset="0"/>
              <a:buChar char="∆"/>
            </a:pPr>
            <a:r>
              <a:rPr lang="en-US" altLang="en-US" sz="2500" dirty="0">
                <a:solidFill>
                  <a:srgbClr val="005268"/>
                </a:solidFill>
              </a:rPr>
              <a:t>  Repeat what the person being interviewed said last.</a:t>
            </a:r>
          </a:p>
          <a:p>
            <a:pPr lvl="1">
              <a:lnSpc>
                <a:spcPct val="90000"/>
              </a:lnSpc>
              <a:spcAft>
                <a:spcPct val="30000"/>
              </a:spcAft>
              <a:buClr>
                <a:schemeClr val="accent2"/>
              </a:buClr>
              <a:buFont typeface="Arial" panose="020B0604020202020204" pitchFamily="34" charset="0"/>
              <a:buChar char="∆"/>
            </a:pPr>
            <a:r>
              <a:rPr lang="en-US" altLang="en-US" sz="2500" dirty="0">
                <a:solidFill>
                  <a:srgbClr val="005268"/>
                </a:solidFill>
              </a:rPr>
              <a:t>  Say, “Anything else?” for questions where more than one response is possible.</a:t>
            </a:r>
          </a:p>
          <a:p>
            <a:pPr lvl="1">
              <a:lnSpc>
                <a:spcPct val="90000"/>
              </a:lnSpc>
              <a:spcAft>
                <a:spcPct val="30000"/>
              </a:spcAft>
              <a:buClr>
                <a:schemeClr val="accent2"/>
              </a:buClr>
              <a:buFont typeface="Arial" panose="020B0604020202020204" pitchFamily="34" charset="0"/>
              <a:buChar char="∆"/>
            </a:pPr>
            <a:r>
              <a:rPr lang="en-US" altLang="en-US" sz="2500" dirty="0">
                <a:solidFill>
                  <a:srgbClr val="005268"/>
                </a:solidFill>
              </a:rPr>
              <a:t>  Ask neutral questions such as, </a:t>
            </a:r>
            <a:br>
              <a:rPr lang="en-US" altLang="en-US" sz="2500" dirty="0">
                <a:solidFill>
                  <a:srgbClr val="005268"/>
                </a:solidFill>
              </a:rPr>
            </a:br>
            <a:r>
              <a:rPr lang="en-US" altLang="en-US" sz="2500" dirty="0">
                <a:solidFill>
                  <a:srgbClr val="005268"/>
                </a:solidFill>
              </a:rPr>
              <a:t>    “What do you mean?”</a:t>
            </a:r>
          </a:p>
          <a:p>
            <a:pPr lvl="1">
              <a:lnSpc>
                <a:spcPct val="90000"/>
              </a:lnSpc>
              <a:spcAft>
                <a:spcPct val="30000"/>
              </a:spcAft>
              <a:buClr>
                <a:schemeClr val="accent2"/>
              </a:buClr>
              <a:buFont typeface="Arial" panose="020B0604020202020204" pitchFamily="34" charset="0"/>
              <a:buChar char="∆"/>
            </a:pPr>
            <a:r>
              <a:rPr lang="en-US" altLang="en-US" sz="2500" dirty="0">
                <a:solidFill>
                  <a:srgbClr val="005268"/>
                </a:solidFill>
              </a:rPr>
              <a:t>  Use nonverbal cues (pause, look, or nod) to give the person time to gather his or her thoughts.</a:t>
            </a:r>
          </a:p>
          <a:p>
            <a:endParaRPr lang="en-US" dirty="0"/>
          </a:p>
        </p:txBody>
      </p:sp>
      <p:pic>
        <p:nvPicPr>
          <p:cNvPr id="4" name="Picture 3">
            <a:extLst>
              <a:ext uri="{FF2B5EF4-FFF2-40B4-BE49-F238E27FC236}">
                <a16:creationId xmlns:a16="http://schemas.microsoft.com/office/drawing/2014/main" id="{8182F23A-6D9C-4B98-AE63-DB3A8440F9A3}"/>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7027128" y="3276600"/>
            <a:ext cx="2286000" cy="2286000"/>
          </a:xfrm>
          <a:prstGeom prst="rect">
            <a:avLst/>
          </a:prstGeom>
        </p:spPr>
      </p:pic>
    </p:spTree>
    <p:extLst>
      <p:ext uri="{BB962C8B-B14F-4D97-AF65-F5344CB8AC3E}">
        <p14:creationId xmlns:p14="http://schemas.microsoft.com/office/powerpoint/2010/main" val="165474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06A6-AD2A-4FAE-9F99-030044BFD439}"/>
              </a:ext>
            </a:extLst>
          </p:cNvPr>
          <p:cNvSpPr>
            <a:spLocks noGrp="1"/>
          </p:cNvSpPr>
          <p:nvPr>
            <p:ph type="title"/>
          </p:nvPr>
        </p:nvSpPr>
        <p:spPr>
          <a:xfrm>
            <a:off x="713124" y="838200"/>
            <a:ext cx="8936951" cy="1143000"/>
          </a:xfrm>
        </p:spPr>
        <p:txBody>
          <a:bodyPr/>
          <a:lstStyle/>
          <a:p>
            <a:r>
              <a:rPr lang="en-US" altLang="en-US" dirty="0"/>
              <a:t>“I don’t know” responses</a:t>
            </a:r>
            <a:endParaRPr lang="en-US" dirty="0"/>
          </a:p>
        </p:txBody>
      </p:sp>
      <p:sp>
        <p:nvSpPr>
          <p:cNvPr id="3" name="Text Placeholder 2">
            <a:extLst>
              <a:ext uri="{FF2B5EF4-FFF2-40B4-BE49-F238E27FC236}">
                <a16:creationId xmlns:a16="http://schemas.microsoft.com/office/drawing/2014/main" id="{10856DE7-C8E7-4D64-B406-C3F633A44FBB}"/>
              </a:ext>
            </a:extLst>
          </p:cNvPr>
          <p:cNvSpPr>
            <a:spLocks noGrp="1"/>
          </p:cNvSpPr>
          <p:nvPr>
            <p:ph type="body" sz="quarter" idx="10"/>
          </p:nvPr>
        </p:nvSpPr>
        <p:spPr>
          <a:xfrm>
            <a:off x="838200" y="2209800"/>
            <a:ext cx="8557491" cy="2590800"/>
          </a:xfrm>
        </p:spPr>
        <p:txBody>
          <a:bodyPr/>
          <a:lstStyle/>
          <a:p>
            <a:pPr>
              <a:spcAft>
                <a:spcPct val="30000"/>
              </a:spcAft>
              <a:buNone/>
            </a:pPr>
            <a:r>
              <a:rPr lang="en-US" altLang="en-US" dirty="0"/>
              <a:t>People say “I don’t know” when they:</a:t>
            </a:r>
          </a:p>
          <a:p>
            <a:pPr lvl="1" indent="-347472">
              <a:lnSpc>
                <a:spcPts val="3353"/>
              </a:lnSpc>
              <a:spcAft>
                <a:spcPct val="30000"/>
              </a:spcAft>
              <a:buClr>
                <a:schemeClr val="accent2"/>
              </a:buClr>
              <a:buFont typeface="Arial" panose="020B0604020202020204" pitchFamily="34" charset="0"/>
              <a:buChar char="∆"/>
            </a:pPr>
            <a:r>
              <a:rPr lang="en-US" altLang="en-US" sz="2500" dirty="0">
                <a:solidFill>
                  <a:srgbClr val="005268"/>
                </a:solidFill>
              </a:rPr>
              <a:t> Do not understand the question</a:t>
            </a:r>
          </a:p>
          <a:p>
            <a:pPr lvl="1" indent="-347472">
              <a:lnSpc>
                <a:spcPts val="3353"/>
              </a:lnSpc>
              <a:spcAft>
                <a:spcPct val="30000"/>
              </a:spcAft>
              <a:buClr>
                <a:schemeClr val="accent2"/>
              </a:buClr>
              <a:buFont typeface="Arial" panose="020B0604020202020204" pitchFamily="34" charset="0"/>
              <a:buChar char="∆"/>
            </a:pPr>
            <a:r>
              <a:rPr lang="en-US" altLang="en-US" sz="2500" dirty="0">
                <a:solidFill>
                  <a:srgbClr val="005268"/>
                </a:solidFill>
              </a:rPr>
              <a:t> Feel uncomfortable answering</a:t>
            </a:r>
          </a:p>
          <a:p>
            <a:pPr lvl="1" indent="-347472">
              <a:lnSpc>
                <a:spcPts val="3353"/>
              </a:lnSpc>
              <a:spcAft>
                <a:spcPct val="30000"/>
              </a:spcAft>
              <a:buClr>
                <a:schemeClr val="accent2"/>
              </a:buClr>
              <a:buFont typeface="Arial" panose="020B0604020202020204" pitchFamily="34" charset="0"/>
              <a:buChar char="∆"/>
            </a:pPr>
            <a:r>
              <a:rPr lang="en-US" altLang="en-US" sz="2500" dirty="0">
                <a:solidFill>
                  <a:srgbClr val="005268"/>
                </a:solidFill>
              </a:rPr>
              <a:t> Really don’t know the answer</a:t>
            </a: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04E2C256-238A-4BED-B18A-8215FADAC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743200"/>
            <a:ext cx="2286000" cy="2286000"/>
          </a:xfrm>
          <a:prstGeom prst="rect">
            <a:avLst/>
          </a:prstGeom>
        </p:spPr>
      </p:pic>
    </p:spTree>
    <p:extLst>
      <p:ext uri="{BB962C8B-B14F-4D97-AF65-F5344CB8AC3E}">
        <p14:creationId xmlns:p14="http://schemas.microsoft.com/office/powerpoint/2010/main" val="23951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E98-1172-45D6-8564-284B55D7A519}"/>
              </a:ext>
            </a:extLst>
          </p:cNvPr>
          <p:cNvSpPr>
            <a:spLocks noGrp="1"/>
          </p:cNvSpPr>
          <p:nvPr>
            <p:ph type="title"/>
          </p:nvPr>
        </p:nvSpPr>
        <p:spPr>
          <a:xfrm>
            <a:off x="642696" y="228600"/>
            <a:ext cx="8936951" cy="1143000"/>
          </a:xfrm>
        </p:spPr>
        <p:txBody>
          <a:bodyPr/>
          <a:lstStyle/>
          <a:p>
            <a:r>
              <a:rPr lang="en-US" altLang="en-US" dirty="0"/>
              <a:t>What to do with “I don’t know” responses</a:t>
            </a:r>
            <a:endParaRPr lang="en-US" dirty="0"/>
          </a:p>
        </p:txBody>
      </p:sp>
      <p:sp>
        <p:nvSpPr>
          <p:cNvPr id="3" name="Text Placeholder 2">
            <a:extLst>
              <a:ext uri="{FF2B5EF4-FFF2-40B4-BE49-F238E27FC236}">
                <a16:creationId xmlns:a16="http://schemas.microsoft.com/office/drawing/2014/main" id="{087853F8-4A5D-4AA4-A51E-BEE24F035D15}"/>
              </a:ext>
            </a:extLst>
          </p:cNvPr>
          <p:cNvSpPr>
            <a:spLocks noGrp="1"/>
          </p:cNvSpPr>
          <p:nvPr>
            <p:ph type="body" sz="quarter" idx="10"/>
          </p:nvPr>
        </p:nvSpPr>
        <p:spPr>
          <a:xfrm>
            <a:off x="655707" y="2209800"/>
            <a:ext cx="6126094" cy="5410200"/>
          </a:xfrm>
        </p:spPr>
        <p:txBody>
          <a:bodyPr/>
          <a:lstStyle/>
          <a:p>
            <a:pPr marL="0" indent="0">
              <a:buNone/>
            </a:pPr>
            <a:r>
              <a:rPr lang="en-US" dirty="0"/>
              <a:t>Probing helps to avoid “don’t know” answers:</a:t>
            </a:r>
          </a:p>
          <a:p>
            <a:r>
              <a:rPr lang="en-US" dirty="0"/>
              <a:t>  </a:t>
            </a:r>
            <a:r>
              <a:rPr lang="en-US" sz="2500" dirty="0"/>
              <a:t>Repeat the question.</a:t>
            </a:r>
          </a:p>
          <a:p>
            <a:r>
              <a:rPr lang="en-US" sz="2500" dirty="0"/>
              <a:t>  Sit quietly and wait.</a:t>
            </a:r>
          </a:p>
          <a:p>
            <a:r>
              <a:rPr lang="en-US" sz="2500" dirty="0"/>
              <a:t>  Say, “Well, what do you think?” or “I just want your own ideas.”</a:t>
            </a:r>
          </a:p>
          <a:p>
            <a:r>
              <a:rPr lang="en-US" sz="2500" dirty="0"/>
              <a:t>  Try to probe at least once.</a:t>
            </a:r>
          </a:p>
          <a:p>
            <a:endParaRPr lang="en-US" sz="2500" dirty="0"/>
          </a:p>
          <a:p>
            <a:pPr marL="0" indent="0">
              <a:buNone/>
            </a:pPr>
            <a:r>
              <a:rPr lang="en-US" altLang="en-US" dirty="0"/>
              <a:t>Don’t force an answer; </a:t>
            </a:r>
            <a:br>
              <a:rPr lang="en-US" altLang="en-US" dirty="0"/>
            </a:br>
            <a:r>
              <a:rPr lang="en-US" altLang="en-US" dirty="0"/>
              <a:t>stop right away if the respondent </a:t>
            </a:r>
            <a:br>
              <a:rPr lang="en-US" altLang="en-US" dirty="0"/>
            </a:br>
            <a:r>
              <a:rPr lang="en-US" altLang="en-US" dirty="0"/>
              <a:t>becomes irritated or annoyed.</a:t>
            </a:r>
          </a:p>
          <a:p>
            <a:pPr marL="0" indent="0">
              <a:buNone/>
            </a:pPr>
            <a:br>
              <a:rPr lang="en-US" dirty="0"/>
            </a:br>
            <a:endParaRPr lang="en-US" dirty="0"/>
          </a:p>
          <a:p>
            <a:endParaRPr lang="en-US" dirty="0"/>
          </a:p>
        </p:txBody>
      </p:sp>
      <p:pic>
        <p:nvPicPr>
          <p:cNvPr id="5" name="Graphic 4" descr="Angry Face with Solid Fill">
            <a:extLst>
              <a:ext uri="{FF2B5EF4-FFF2-40B4-BE49-F238E27FC236}">
                <a16:creationId xmlns:a16="http://schemas.microsoft.com/office/drawing/2014/main" id="{04E0E6BE-9F15-4D50-956B-082452B9B3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477000"/>
            <a:ext cx="914400" cy="914400"/>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9D8E64A9-2C38-4AD2-8B23-1C63C6E18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743200"/>
            <a:ext cx="2286000" cy="2286000"/>
          </a:xfrm>
          <a:prstGeom prst="rect">
            <a:avLst/>
          </a:prstGeom>
        </p:spPr>
      </p:pic>
    </p:spTree>
    <p:extLst>
      <p:ext uri="{BB962C8B-B14F-4D97-AF65-F5344CB8AC3E}">
        <p14:creationId xmlns:p14="http://schemas.microsoft.com/office/powerpoint/2010/main" val="304103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9D30-0AC2-4079-AFB4-4125CCFD6404}"/>
              </a:ext>
            </a:extLst>
          </p:cNvPr>
          <p:cNvSpPr>
            <a:spLocks noGrp="1"/>
          </p:cNvSpPr>
          <p:nvPr>
            <p:ph type="title"/>
          </p:nvPr>
        </p:nvSpPr>
        <p:spPr/>
        <p:txBody>
          <a:bodyPr/>
          <a:lstStyle/>
          <a:p>
            <a:r>
              <a:rPr lang="en-US" dirty="0"/>
              <a:t>Avoid leaving blanks</a:t>
            </a:r>
          </a:p>
        </p:txBody>
      </p:sp>
      <p:sp>
        <p:nvSpPr>
          <p:cNvPr id="3" name="Text Placeholder 2">
            <a:extLst>
              <a:ext uri="{FF2B5EF4-FFF2-40B4-BE49-F238E27FC236}">
                <a16:creationId xmlns:a16="http://schemas.microsoft.com/office/drawing/2014/main" id="{C9C5125B-B70A-4EA3-AD28-A7E68E42F351}"/>
              </a:ext>
            </a:extLst>
          </p:cNvPr>
          <p:cNvSpPr>
            <a:spLocks noGrp="1"/>
          </p:cNvSpPr>
          <p:nvPr>
            <p:ph type="body" sz="quarter" idx="10"/>
          </p:nvPr>
        </p:nvSpPr>
        <p:spPr>
          <a:xfrm>
            <a:off x="655707" y="2209800"/>
            <a:ext cx="7269093" cy="5257800"/>
          </a:xfrm>
        </p:spPr>
        <p:txBody>
          <a:bodyPr/>
          <a:lstStyle/>
          <a:p>
            <a:r>
              <a:rPr lang="en-US" dirty="0"/>
              <a:t>Participants have the right to refuse to answer a question.</a:t>
            </a:r>
          </a:p>
          <a:p>
            <a:r>
              <a:rPr lang="en-US" dirty="0"/>
              <a:t>However, they may not answer a question for the same reasons they may say “I don’t know.”</a:t>
            </a:r>
          </a:p>
          <a:p>
            <a:r>
              <a:rPr lang="en-US" dirty="0"/>
              <a:t>Try probing to eliminate leaving a response blank.</a:t>
            </a:r>
          </a:p>
          <a:p>
            <a:r>
              <a:rPr lang="en-US" dirty="0"/>
              <a:t>If there is a blank, the supervisor does not know if you skipped a question or if the respondent did not answer.</a:t>
            </a:r>
          </a:p>
        </p:txBody>
      </p:sp>
      <p:pic>
        <p:nvPicPr>
          <p:cNvPr id="4" name="Graphic 3" descr="Clipboard">
            <a:extLst>
              <a:ext uri="{FF2B5EF4-FFF2-40B4-BE49-F238E27FC236}">
                <a16:creationId xmlns:a16="http://schemas.microsoft.com/office/drawing/2014/main" id="{3EA46291-19A5-4653-AB20-B36E2503B7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2590800"/>
            <a:ext cx="2361000" cy="2361000"/>
          </a:xfrm>
          <a:prstGeom prst="rect">
            <a:avLst/>
          </a:prstGeom>
        </p:spPr>
      </p:pic>
    </p:spTree>
    <p:extLst>
      <p:ext uri="{BB962C8B-B14F-4D97-AF65-F5344CB8AC3E}">
        <p14:creationId xmlns:p14="http://schemas.microsoft.com/office/powerpoint/2010/main" val="359878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DF6E-4C48-4EA8-87DE-E8960DB73A3F}"/>
              </a:ext>
            </a:extLst>
          </p:cNvPr>
          <p:cNvSpPr>
            <a:spLocks noGrp="1"/>
          </p:cNvSpPr>
          <p:nvPr>
            <p:ph type="title"/>
          </p:nvPr>
        </p:nvSpPr>
        <p:spPr/>
        <p:txBody>
          <a:bodyPr/>
          <a:lstStyle/>
          <a:p>
            <a:r>
              <a:rPr lang="en-US" altLang="en-US" dirty="0"/>
              <a:t>Controlling the interview</a:t>
            </a:r>
            <a:endParaRPr lang="en-US" dirty="0"/>
          </a:p>
        </p:txBody>
      </p:sp>
      <p:sp>
        <p:nvSpPr>
          <p:cNvPr id="3" name="Text Placeholder 2">
            <a:extLst>
              <a:ext uri="{FF2B5EF4-FFF2-40B4-BE49-F238E27FC236}">
                <a16:creationId xmlns:a16="http://schemas.microsoft.com/office/drawing/2014/main" id="{3755C237-ABCF-4AF7-B0CF-0EE552FE31ED}"/>
              </a:ext>
            </a:extLst>
          </p:cNvPr>
          <p:cNvSpPr>
            <a:spLocks noGrp="1"/>
          </p:cNvSpPr>
          <p:nvPr>
            <p:ph type="body" sz="quarter" idx="10"/>
          </p:nvPr>
        </p:nvSpPr>
        <p:spPr>
          <a:xfrm>
            <a:off x="655706" y="2209799"/>
            <a:ext cx="8557491" cy="4785283"/>
          </a:xfrm>
        </p:spPr>
        <p:txBody>
          <a:bodyPr/>
          <a:lstStyle/>
          <a:p>
            <a:r>
              <a:rPr lang="en-US" dirty="0"/>
              <a:t>It is important to maintain control of the interview so it can be completed on time and in order.</a:t>
            </a:r>
          </a:p>
          <a:p>
            <a:r>
              <a:rPr lang="en-US" dirty="0"/>
              <a:t>If a respondent provides information that will be covered later in the interview, you can:</a:t>
            </a:r>
          </a:p>
          <a:p>
            <a:pPr marL="800100" lvl="2" indent="-457200">
              <a:buClr>
                <a:srgbClr val="005268"/>
              </a:buClr>
              <a:buFont typeface="Wingdings" panose="05000000000000000000" pitchFamily="2" charset="2"/>
              <a:buChar char="§"/>
            </a:pPr>
            <a:r>
              <a:rPr lang="en-US" sz="2500" dirty="0">
                <a:solidFill>
                  <a:srgbClr val="005268"/>
                </a:solidFill>
                <a:latin typeface="Century Gothic" panose="020B0502020202020204" pitchFamily="34" charset="0"/>
              </a:rPr>
              <a:t>Politely tell the respondent that you must ask other questions first</a:t>
            </a:r>
          </a:p>
          <a:p>
            <a:pPr marL="800100" lvl="2" indent="-457200">
              <a:buClr>
                <a:srgbClr val="005268"/>
              </a:buClr>
              <a:buFont typeface="Wingdings" panose="05000000000000000000" pitchFamily="2" charset="2"/>
              <a:buChar char="§"/>
            </a:pPr>
            <a:r>
              <a:rPr lang="en-US" sz="2500" dirty="0">
                <a:solidFill>
                  <a:srgbClr val="005268"/>
                </a:solidFill>
                <a:latin typeface="Century Gothic" panose="020B0502020202020204" pitchFamily="34" charset="0"/>
              </a:rPr>
              <a:t>Write down the information and confirm it at the appropriate stage of the interview</a:t>
            </a:r>
          </a:p>
          <a:p>
            <a:pPr marL="0" indent="0">
              <a:buNone/>
            </a:pPr>
            <a:endParaRPr lang="en-US" dirty="0"/>
          </a:p>
        </p:txBody>
      </p:sp>
    </p:spTree>
    <p:extLst>
      <p:ext uri="{BB962C8B-B14F-4D97-AF65-F5344CB8AC3E}">
        <p14:creationId xmlns:p14="http://schemas.microsoft.com/office/powerpoint/2010/main" val="411059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8D72-ACAA-4B5F-A855-4CD9FAAE96D2}"/>
              </a:ext>
            </a:extLst>
          </p:cNvPr>
          <p:cNvSpPr>
            <a:spLocks noGrp="1"/>
          </p:cNvSpPr>
          <p:nvPr>
            <p:ph type="title"/>
          </p:nvPr>
        </p:nvSpPr>
        <p:spPr/>
        <p:txBody>
          <a:bodyPr/>
          <a:lstStyle/>
          <a:p>
            <a:r>
              <a:rPr lang="en-US" altLang="en-US" dirty="0"/>
              <a:t>Ending the interview</a:t>
            </a:r>
            <a:endParaRPr lang="en-US" dirty="0"/>
          </a:p>
        </p:txBody>
      </p:sp>
      <p:sp>
        <p:nvSpPr>
          <p:cNvPr id="3" name="Text Placeholder 2">
            <a:extLst>
              <a:ext uri="{FF2B5EF4-FFF2-40B4-BE49-F238E27FC236}">
                <a16:creationId xmlns:a16="http://schemas.microsoft.com/office/drawing/2014/main" id="{F22E8CEB-A71B-492E-AAE1-ED7EB929CDB3}"/>
              </a:ext>
            </a:extLst>
          </p:cNvPr>
          <p:cNvSpPr>
            <a:spLocks noGrp="1"/>
          </p:cNvSpPr>
          <p:nvPr>
            <p:ph type="body" sz="quarter" idx="10"/>
          </p:nvPr>
        </p:nvSpPr>
        <p:spPr>
          <a:xfrm>
            <a:off x="655706" y="2209800"/>
            <a:ext cx="8557491" cy="3810000"/>
          </a:xfrm>
        </p:spPr>
        <p:txBody>
          <a:bodyPr/>
          <a:lstStyle/>
          <a:p>
            <a:r>
              <a:rPr lang="en-US" dirty="0"/>
              <a:t>Tell the respondent that you are grateful for his or her very helpful cooperation.</a:t>
            </a:r>
          </a:p>
          <a:p>
            <a:r>
              <a:rPr lang="en-US" dirty="0"/>
              <a:t>Immediately check the questionnaire to make sure it is complete; if answers are skipped or are not clearly marked, follow up with the respondent right away.</a:t>
            </a:r>
          </a:p>
          <a:p>
            <a:endParaRPr lang="en-US" dirty="0"/>
          </a:p>
        </p:txBody>
      </p:sp>
    </p:spTree>
    <p:extLst>
      <p:ext uri="{BB962C8B-B14F-4D97-AF65-F5344CB8AC3E}">
        <p14:creationId xmlns:p14="http://schemas.microsoft.com/office/powerpoint/2010/main" val="225647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5688D-33F1-4E8B-89BA-92C30A635620}"/>
              </a:ext>
            </a:extLst>
          </p:cNvPr>
          <p:cNvSpPr>
            <a:spLocks noGrp="1"/>
          </p:cNvSpPr>
          <p:nvPr>
            <p:ph type="title"/>
          </p:nvPr>
        </p:nvSpPr>
        <p:spPr/>
        <p:txBody>
          <a:bodyPr/>
          <a:lstStyle/>
          <a:p>
            <a:r>
              <a:rPr lang="en-US" dirty="0"/>
              <a:t>Be prepared and be polite</a:t>
            </a:r>
          </a:p>
        </p:txBody>
      </p:sp>
      <p:sp>
        <p:nvSpPr>
          <p:cNvPr id="5" name="Text Placeholder 4">
            <a:extLst>
              <a:ext uri="{FF2B5EF4-FFF2-40B4-BE49-F238E27FC236}">
                <a16:creationId xmlns:a16="http://schemas.microsoft.com/office/drawing/2014/main" id="{DA0F775B-F2AA-4603-9EE8-431A8636C2BE}"/>
              </a:ext>
            </a:extLst>
          </p:cNvPr>
          <p:cNvSpPr>
            <a:spLocks noGrp="1"/>
          </p:cNvSpPr>
          <p:nvPr>
            <p:ph type="body" sz="quarter" idx="10"/>
          </p:nvPr>
        </p:nvSpPr>
        <p:spPr>
          <a:xfrm>
            <a:off x="632653" y="2061341"/>
            <a:ext cx="9097894" cy="3810000"/>
          </a:xfrm>
        </p:spPr>
        <p:txBody>
          <a:bodyPr/>
          <a:lstStyle/>
          <a:p>
            <a:r>
              <a:rPr lang="en-US" dirty="0"/>
              <a:t>Reread the instructions or interviewer script often to refresh your memory!</a:t>
            </a:r>
          </a:p>
          <a:p>
            <a:r>
              <a:rPr lang="en-US" altLang="en-US" dirty="0"/>
              <a:t>Remember to practice and make sure you are comfortable with the questionnaires.</a:t>
            </a:r>
            <a:endParaRPr lang="en-US" dirty="0"/>
          </a:p>
          <a:p>
            <a:r>
              <a:rPr lang="en-US" dirty="0"/>
              <a:t>Carry the field supervisor’s phone number with you to the field in case questions arise. Ask!!!!!</a:t>
            </a:r>
          </a:p>
          <a:p>
            <a:r>
              <a:rPr lang="en-US" altLang="en-US" dirty="0"/>
              <a:t>Be polite to everyone you meet. Remember, you are representing everyone working on PLACE!</a:t>
            </a:r>
          </a:p>
          <a:p>
            <a:endParaRPr lang="en-US" dirty="0"/>
          </a:p>
        </p:txBody>
      </p:sp>
      <p:pic>
        <p:nvPicPr>
          <p:cNvPr id="6" name="Picture 8" descr="j0319990">
            <a:extLst>
              <a:ext uri="{FF2B5EF4-FFF2-40B4-BE49-F238E27FC236}">
                <a16:creationId xmlns:a16="http://schemas.microsoft.com/office/drawing/2014/main" id="{A6563EE5-6F85-4ACB-BDA4-F78FE0C16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6096000"/>
            <a:ext cx="1032827" cy="1474593"/>
          </a:xfrm>
          <a:prstGeom prst="rect">
            <a:avLst/>
          </a:prstGeom>
          <a:noFill/>
        </p:spPr>
      </p:pic>
    </p:spTree>
    <p:extLst>
      <p:ext uri="{BB962C8B-B14F-4D97-AF65-F5344CB8AC3E}">
        <p14:creationId xmlns:p14="http://schemas.microsoft.com/office/powerpoint/2010/main" val="64835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6995-3587-43B7-B633-648DD63982F0}"/>
              </a:ext>
            </a:extLst>
          </p:cNvPr>
          <p:cNvSpPr>
            <a:spLocks noGrp="1"/>
          </p:cNvSpPr>
          <p:nvPr>
            <p:ph type="title"/>
          </p:nvPr>
        </p:nvSpPr>
        <p:spPr/>
        <p:txBody>
          <a:bodyPr/>
          <a:lstStyle/>
          <a:p>
            <a:r>
              <a:rPr lang="en-US" dirty="0"/>
              <a:t>Write clearly</a:t>
            </a:r>
          </a:p>
        </p:txBody>
      </p:sp>
      <p:sp>
        <p:nvSpPr>
          <p:cNvPr id="3" name="Text Placeholder 2">
            <a:extLst>
              <a:ext uri="{FF2B5EF4-FFF2-40B4-BE49-F238E27FC236}">
                <a16:creationId xmlns:a16="http://schemas.microsoft.com/office/drawing/2014/main" id="{35BFCBDC-D472-4E35-A331-2B337A856CB4}"/>
              </a:ext>
            </a:extLst>
          </p:cNvPr>
          <p:cNvSpPr>
            <a:spLocks noGrp="1"/>
          </p:cNvSpPr>
          <p:nvPr>
            <p:ph type="body" sz="quarter" idx="10"/>
          </p:nvPr>
        </p:nvSpPr>
        <p:spPr/>
        <p:txBody>
          <a:bodyPr/>
          <a:lstStyle/>
          <a:p>
            <a:r>
              <a:rPr lang="en-US" altLang="en-US" dirty="0"/>
              <a:t>Be sure to record answers accurately and legibly.</a:t>
            </a:r>
          </a:p>
          <a:p>
            <a:endParaRPr lang="en-US" altLang="en-US" dirty="0"/>
          </a:p>
          <a:p>
            <a:endParaRPr lang="en-US" altLang="en-US" dirty="0"/>
          </a:p>
          <a:p>
            <a:endParaRPr lang="en-US" altLang="en-US" sz="3000" dirty="0"/>
          </a:p>
          <a:p>
            <a:endParaRPr lang="en-US" altLang="en-US" sz="3000" dirty="0"/>
          </a:p>
          <a:p>
            <a:endParaRPr lang="en-US" altLang="en-US" sz="3000" dirty="0"/>
          </a:p>
        </p:txBody>
      </p:sp>
      <p:sp>
        <p:nvSpPr>
          <p:cNvPr id="4" name="Freeform 16">
            <a:extLst>
              <a:ext uri="{FF2B5EF4-FFF2-40B4-BE49-F238E27FC236}">
                <a16:creationId xmlns:a16="http://schemas.microsoft.com/office/drawing/2014/main" id="{BB6111F1-0391-48EA-B6FA-BC17EA969510}"/>
              </a:ext>
            </a:extLst>
          </p:cNvPr>
          <p:cNvSpPr>
            <a:spLocks/>
          </p:cNvSpPr>
          <p:nvPr/>
        </p:nvSpPr>
        <p:spPr bwMode="auto">
          <a:xfrm rot="21424124">
            <a:off x="347389" y="3761517"/>
            <a:ext cx="4715176" cy="1054572"/>
          </a:xfrm>
          <a:custGeom>
            <a:avLst/>
            <a:gdLst>
              <a:gd name="T0" fmla="*/ 2147483646 w 1004"/>
              <a:gd name="T1" fmla="*/ 2147483646 h 224"/>
              <a:gd name="T2" fmla="*/ 2147483646 w 1004"/>
              <a:gd name="T3" fmla="*/ 2147483646 h 224"/>
              <a:gd name="T4" fmla="*/ 2147483646 w 1004"/>
              <a:gd name="T5" fmla="*/ 2147483646 h 224"/>
              <a:gd name="T6" fmla="*/ 2147483646 w 1004"/>
              <a:gd name="T7" fmla="*/ 2147483646 h 224"/>
              <a:gd name="T8" fmla="*/ 2147483646 w 1004"/>
              <a:gd name="T9" fmla="*/ 2147483646 h 224"/>
              <a:gd name="T10" fmla="*/ 2147483646 w 1004"/>
              <a:gd name="T11" fmla="*/ 2147483646 h 224"/>
              <a:gd name="T12" fmla="*/ 2147483646 w 1004"/>
              <a:gd name="T13" fmla="*/ 2147483646 h 224"/>
              <a:gd name="T14" fmla="*/ 2147483646 w 1004"/>
              <a:gd name="T15" fmla="*/ 2147483646 h 224"/>
              <a:gd name="T16" fmla="*/ 2147483646 w 1004"/>
              <a:gd name="T17" fmla="*/ 2147483646 h 224"/>
              <a:gd name="T18" fmla="*/ 2147483646 w 1004"/>
              <a:gd name="T19" fmla="*/ 2147483646 h 224"/>
              <a:gd name="T20" fmla="*/ 2147483646 w 1004"/>
              <a:gd name="T21" fmla="*/ 2147483646 h 224"/>
              <a:gd name="T22" fmla="*/ 2147483646 w 1004"/>
              <a:gd name="T23" fmla="*/ 2147483646 h 224"/>
              <a:gd name="T24" fmla="*/ 2147483646 w 1004"/>
              <a:gd name="T25" fmla="*/ 2147483646 h 224"/>
              <a:gd name="T26" fmla="*/ 2147483646 w 1004"/>
              <a:gd name="T27" fmla="*/ 2147483646 h 224"/>
              <a:gd name="T28" fmla="*/ 2147483646 w 1004"/>
              <a:gd name="T29" fmla="*/ 2147483646 h 224"/>
              <a:gd name="T30" fmla="*/ 2147483646 w 1004"/>
              <a:gd name="T31" fmla="*/ 2147483646 h 224"/>
              <a:gd name="T32" fmla="*/ 2147483646 w 1004"/>
              <a:gd name="T33" fmla="*/ 2147483646 h 224"/>
              <a:gd name="T34" fmla="*/ 2147483646 w 1004"/>
              <a:gd name="T35" fmla="*/ 2147483646 h 224"/>
              <a:gd name="T36" fmla="*/ 2147483646 w 1004"/>
              <a:gd name="T37" fmla="*/ 2147483646 h 224"/>
              <a:gd name="T38" fmla="*/ 2147483646 w 1004"/>
              <a:gd name="T39" fmla="*/ 2147483646 h 224"/>
              <a:gd name="T40" fmla="*/ 2147483646 w 1004"/>
              <a:gd name="T41" fmla="*/ 2147483646 h 224"/>
              <a:gd name="T42" fmla="*/ 2147483646 w 1004"/>
              <a:gd name="T43" fmla="*/ 2147483646 h 224"/>
              <a:gd name="T44" fmla="*/ 2147483646 w 1004"/>
              <a:gd name="T45" fmla="*/ 2147483646 h 224"/>
              <a:gd name="T46" fmla="*/ 2147483646 w 1004"/>
              <a:gd name="T47" fmla="*/ 2147483646 h 224"/>
              <a:gd name="T48" fmla="*/ 2147483646 w 1004"/>
              <a:gd name="T49" fmla="*/ 2147483646 h 224"/>
              <a:gd name="T50" fmla="*/ 2147483646 w 1004"/>
              <a:gd name="T51" fmla="*/ 2147483646 h 224"/>
              <a:gd name="T52" fmla="*/ 2147483646 w 1004"/>
              <a:gd name="T53" fmla="*/ 2147483646 h 224"/>
              <a:gd name="T54" fmla="*/ 2147483646 w 1004"/>
              <a:gd name="T55" fmla="*/ 2147483646 h 224"/>
              <a:gd name="T56" fmla="*/ 2147483646 w 1004"/>
              <a:gd name="T57" fmla="*/ 2147483646 h 224"/>
              <a:gd name="T58" fmla="*/ 2147483646 w 1004"/>
              <a:gd name="T59" fmla="*/ 2147483646 h 224"/>
              <a:gd name="T60" fmla="*/ 2147483646 w 1004"/>
              <a:gd name="T61" fmla="*/ 2147483646 h 224"/>
              <a:gd name="T62" fmla="*/ 2147483646 w 1004"/>
              <a:gd name="T63" fmla="*/ 2147483646 h 224"/>
              <a:gd name="T64" fmla="*/ 2147483646 w 1004"/>
              <a:gd name="T65" fmla="*/ 2147483646 h 224"/>
              <a:gd name="T66" fmla="*/ 2147483646 w 1004"/>
              <a:gd name="T67" fmla="*/ 2147483646 h 224"/>
              <a:gd name="T68" fmla="*/ 2147483646 w 1004"/>
              <a:gd name="T69" fmla="*/ 2147483646 h 224"/>
              <a:gd name="T70" fmla="*/ 2147483646 w 1004"/>
              <a:gd name="T71" fmla="*/ 2147483646 h 224"/>
              <a:gd name="T72" fmla="*/ 2147483646 w 1004"/>
              <a:gd name="T73" fmla="*/ 2147483646 h 224"/>
              <a:gd name="T74" fmla="*/ 2147483646 w 1004"/>
              <a:gd name="T75" fmla="*/ 2147483646 h 224"/>
              <a:gd name="T76" fmla="*/ 2147483646 w 1004"/>
              <a:gd name="T77" fmla="*/ 2147483646 h 224"/>
              <a:gd name="T78" fmla="*/ 2147483646 w 1004"/>
              <a:gd name="T79" fmla="*/ 2147483646 h 224"/>
              <a:gd name="T80" fmla="*/ 2147483646 w 1004"/>
              <a:gd name="T81" fmla="*/ 2147483646 h 224"/>
              <a:gd name="T82" fmla="*/ 2147483646 w 1004"/>
              <a:gd name="T83" fmla="*/ 2147483646 h 224"/>
              <a:gd name="T84" fmla="*/ 2147483646 w 1004"/>
              <a:gd name="T85" fmla="*/ 2147483646 h 224"/>
              <a:gd name="T86" fmla="*/ 2147483646 w 1004"/>
              <a:gd name="T87" fmla="*/ 2147483646 h 224"/>
              <a:gd name="T88" fmla="*/ 2147483646 w 1004"/>
              <a:gd name="T89" fmla="*/ 2147483646 h 224"/>
              <a:gd name="T90" fmla="*/ 2147483646 w 1004"/>
              <a:gd name="T91" fmla="*/ 2147483646 h 224"/>
              <a:gd name="T92" fmla="*/ 2147483646 w 1004"/>
              <a:gd name="T93" fmla="*/ 2147483646 h 224"/>
              <a:gd name="T94" fmla="*/ 2147483646 w 1004"/>
              <a:gd name="T95" fmla="*/ 2147483646 h 224"/>
              <a:gd name="T96" fmla="*/ 2147483646 w 1004"/>
              <a:gd name="T97" fmla="*/ 2147483646 h 224"/>
              <a:gd name="T98" fmla="*/ 2147483646 w 1004"/>
              <a:gd name="T99" fmla="*/ 2147483646 h 224"/>
              <a:gd name="T100" fmla="*/ 2147483646 w 1004"/>
              <a:gd name="T101" fmla="*/ 2147483646 h 224"/>
              <a:gd name="T102" fmla="*/ 2147483646 w 1004"/>
              <a:gd name="T103" fmla="*/ 2147483646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4"/>
              <a:gd name="T157" fmla="*/ 0 h 224"/>
              <a:gd name="T158" fmla="*/ 1004 w 1004"/>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4" h="224">
                <a:moveTo>
                  <a:pt x="14" y="33"/>
                </a:moveTo>
                <a:cubicBezTo>
                  <a:pt x="51" y="27"/>
                  <a:pt x="0" y="35"/>
                  <a:pt x="110" y="35"/>
                </a:cubicBezTo>
                <a:cubicBezTo>
                  <a:pt x="120" y="35"/>
                  <a:pt x="254" y="30"/>
                  <a:pt x="268" y="29"/>
                </a:cubicBezTo>
                <a:cubicBezTo>
                  <a:pt x="232" y="34"/>
                  <a:pt x="195" y="36"/>
                  <a:pt x="158" y="38"/>
                </a:cubicBezTo>
                <a:cubicBezTo>
                  <a:pt x="155" y="64"/>
                  <a:pt x="154" y="86"/>
                  <a:pt x="146" y="111"/>
                </a:cubicBezTo>
                <a:cubicBezTo>
                  <a:pt x="144" y="118"/>
                  <a:pt x="142" y="125"/>
                  <a:pt x="139" y="131"/>
                </a:cubicBezTo>
                <a:cubicBezTo>
                  <a:pt x="137" y="136"/>
                  <a:pt x="131" y="147"/>
                  <a:pt x="131" y="147"/>
                </a:cubicBezTo>
                <a:cubicBezTo>
                  <a:pt x="131" y="150"/>
                  <a:pt x="131" y="152"/>
                  <a:pt x="130" y="155"/>
                </a:cubicBezTo>
                <a:cubicBezTo>
                  <a:pt x="130" y="156"/>
                  <a:pt x="128" y="158"/>
                  <a:pt x="128" y="159"/>
                </a:cubicBezTo>
                <a:cubicBezTo>
                  <a:pt x="127" y="161"/>
                  <a:pt x="127" y="162"/>
                  <a:pt x="127" y="164"/>
                </a:cubicBezTo>
                <a:cubicBezTo>
                  <a:pt x="123" y="180"/>
                  <a:pt x="127" y="161"/>
                  <a:pt x="127" y="159"/>
                </a:cubicBezTo>
                <a:cubicBezTo>
                  <a:pt x="129" y="137"/>
                  <a:pt x="126" y="155"/>
                  <a:pt x="137" y="126"/>
                </a:cubicBezTo>
                <a:cubicBezTo>
                  <a:pt x="149" y="94"/>
                  <a:pt x="174" y="21"/>
                  <a:pt x="215" y="17"/>
                </a:cubicBezTo>
                <a:cubicBezTo>
                  <a:pt x="224" y="19"/>
                  <a:pt x="225" y="36"/>
                  <a:pt x="229" y="44"/>
                </a:cubicBezTo>
                <a:cubicBezTo>
                  <a:pt x="230" y="83"/>
                  <a:pt x="239" y="124"/>
                  <a:pt x="224" y="161"/>
                </a:cubicBezTo>
                <a:cubicBezTo>
                  <a:pt x="190" y="119"/>
                  <a:pt x="238" y="55"/>
                  <a:pt x="280" y="45"/>
                </a:cubicBezTo>
                <a:cubicBezTo>
                  <a:pt x="298" y="51"/>
                  <a:pt x="296" y="65"/>
                  <a:pt x="301" y="81"/>
                </a:cubicBezTo>
                <a:cubicBezTo>
                  <a:pt x="303" y="101"/>
                  <a:pt x="306" y="143"/>
                  <a:pt x="328" y="152"/>
                </a:cubicBezTo>
                <a:cubicBezTo>
                  <a:pt x="359" y="142"/>
                  <a:pt x="377" y="126"/>
                  <a:pt x="394" y="99"/>
                </a:cubicBezTo>
                <a:cubicBezTo>
                  <a:pt x="396" y="80"/>
                  <a:pt x="388" y="59"/>
                  <a:pt x="370" y="51"/>
                </a:cubicBezTo>
                <a:cubicBezTo>
                  <a:pt x="343" y="56"/>
                  <a:pt x="333" y="94"/>
                  <a:pt x="323" y="116"/>
                </a:cubicBezTo>
                <a:cubicBezTo>
                  <a:pt x="326" y="139"/>
                  <a:pt x="325" y="147"/>
                  <a:pt x="347" y="150"/>
                </a:cubicBezTo>
                <a:cubicBezTo>
                  <a:pt x="409" y="148"/>
                  <a:pt x="451" y="132"/>
                  <a:pt x="466" y="68"/>
                </a:cubicBezTo>
                <a:cubicBezTo>
                  <a:pt x="463" y="5"/>
                  <a:pt x="470" y="4"/>
                  <a:pt x="449" y="33"/>
                </a:cubicBezTo>
                <a:cubicBezTo>
                  <a:pt x="441" y="63"/>
                  <a:pt x="432" y="91"/>
                  <a:pt x="425" y="122"/>
                </a:cubicBezTo>
                <a:cubicBezTo>
                  <a:pt x="427" y="149"/>
                  <a:pt x="419" y="160"/>
                  <a:pt x="442" y="168"/>
                </a:cubicBezTo>
                <a:cubicBezTo>
                  <a:pt x="448" y="175"/>
                  <a:pt x="455" y="176"/>
                  <a:pt x="463" y="179"/>
                </a:cubicBezTo>
                <a:cubicBezTo>
                  <a:pt x="488" y="178"/>
                  <a:pt x="514" y="181"/>
                  <a:pt x="538" y="174"/>
                </a:cubicBezTo>
                <a:cubicBezTo>
                  <a:pt x="541" y="173"/>
                  <a:pt x="566" y="161"/>
                  <a:pt x="568" y="159"/>
                </a:cubicBezTo>
                <a:cubicBezTo>
                  <a:pt x="574" y="154"/>
                  <a:pt x="584" y="143"/>
                  <a:pt x="584" y="143"/>
                </a:cubicBezTo>
                <a:cubicBezTo>
                  <a:pt x="608" y="79"/>
                  <a:pt x="540" y="40"/>
                  <a:pt x="490" y="20"/>
                </a:cubicBezTo>
                <a:cubicBezTo>
                  <a:pt x="457" y="7"/>
                  <a:pt x="478" y="11"/>
                  <a:pt x="451" y="5"/>
                </a:cubicBezTo>
                <a:cubicBezTo>
                  <a:pt x="442" y="3"/>
                  <a:pt x="425" y="0"/>
                  <a:pt x="425" y="0"/>
                </a:cubicBezTo>
                <a:cubicBezTo>
                  <a:pt x="414" y="1"/>
                  <a:pt x="396" y="2"/>
                  <a:pt x="412" y="12"/>
                </a:cubicBezTo>
                <a:cubicBezTo>
                  <a:pt x="435" y="41"/>
                  <a:pt x="499" y="29"/>
                  <a:pt x="517" y="66"/>
                </a:cubicBezTo>
                <a:cubicBezTo>
                  <a:pt x="522" y="108"/>
                  <a:pt x="506" y="139"/>
                  <a:pt x="547" y="149"/>
                </a:cubicBezTo>
                <a:cubicBezTo>
                  <a:pt x="566" y="146"/>
                  <a:pt x="584" y="144"/>
                  <a:pt x="601" y="134"/>
                </a:cubicBezTo>
                <a:cubicBezTo>
                  <a:pt x="608" y="130"/>
                  <a:pt x="615" y="125"/>
                  <a:pt x="622" y="120"/>
                </a:cubicBezTo>
                <a:cubicBezTo>
                  <a:pt x="627" y="117"/>
                  <a:pt x="634" y="108"/>
                  <a:pt x="634" y="108"/>
                </a:cubicBezTo>
                <a:cubicBezTo>
                  <a:pt x="635" y="101"/>
                  <a:pt x="639" y="90"/>
                  <a:pt x="629" y="96"/>
                </a:cubicBezTo>
                <a:cubicBezTo>
                  <a:pt x="621" y="109"/>
                  <a:pt x="612" y="123"/>
                  <a:pt x="602" y="135"/>
                </a:cubicBezTo>
                <a:cubicBezTo>
                  <a:pt x="600" y="150"/>
                  <a:pt x="597" y="157"/>
                  <a:pt x="616" y="159"/>
                </a:cubicBezTo>
                <a:cubicBezTo>
                  <a:pt x="645" y="158"/>
                  <a:pt x="650" y="162"/>
                  <a:pt x="668" y="144"/>
                </a:cubicBezTo>
                <a:cubicBezTo>
                  <a:pt x="676" y="120"/>
                  <a:pt x="650" y="95"/>
                  <a:pt x="628" y="92"/>
                </a:cubicBezTo>
                <a:cubicBezTo>
                  <a:pt x="609" y="86"/>
                  <a:pt x="599" y="96"/>
                  <a:pt x="586" y="107"/>
                </a:cubicBezTo>
                <a:cubicBezTo>
                  <a:pt x="581" y="121"/>
                  <a:pt x="578" y="119"/>
                  <a:pt x="580" y="135"/>
                </a:cubicBezTo>
                <a:cubicBezTo>
                  <a:pt x="608" y="134"/>
                  <a:pt x="637" y="127"/>
                  <a:pt x="662" y="113"/>
                </a:cubicBezTo>
                <a:cubicBezTo>
                  <a:pt x="666" y="111"/>
                  <a:pt x="682" y="99"/>
                  <a:pt x="686" y="96"/>
                </a:cubicBezTo>
                <a:cubicBezTo>
                  <a:pt x="690" y="93"/>
                  <a:pt x="692" y="88"/>
                  <a:pt x="695" y="84"/>
                </a:cubicBezTo>
                <a:cubicBezTo>
                  <a:pt x="696" y="83"/>
                  <a:pt x="699" y="79"/>
                  <a:pt x="698" y="80"/>
                </a:cubicBezTo>
                <a:cubicBezTo>
                  <a:pt x="695" y="87"/>
                  <a:pt x="689" y="91"/>
                  <a:pt x="686" y="98"/>
                </a:cubicBezTo>
                <a:cubicBezTo>
                  <a:pt x="684" y="111"/>
                  <a:pt x="677" y="124"/>
                  <a:pt x="673" y="137"/>
                </a:cubicBezTo>
                <a:cubicBezTo>
                  <a:pt x="678" y="144"/>
                  <a:pt x="680" y="143"/>
                  <a:pt x="689" y="141"/>
                </a:cubicBezTo>
                <a:cubicBezTo>
                  <a:pt x="718" y="119"/>
                  <a:pt x="739" y="102"/>
                  <a:pt x="751" y="66"/>
                </a:cubicBezTo>
                <a:cubicBezTo>
                  <a:pt x="751" y="64"/>
                  <a:pt x="752" y="59"/>
                  <a:pt x="752" y="59"/>
                </a:cubicBezTo>
                <a:cubicBezTo>
                  <a:pt x="747" y="91"/>
                  <a:pt x="739" y="105"/>
                  <a:pt x="715" y="123"/>
                </a:cubicBezTo>
                <a:cubicBezTo>
                  <a:pt x="710" y="122"/>
                  <a:pt x="706" y="122"/>
                  <a:pt x="701" y="120"/>
                </a:cubicBezTo>
                <a:cubicBezTo>
                  <a:pt x="699" y="119"/>
                  <a:pt x="696" y="115"/>
                  <a:pt x="697" y="117"/>
                </a:cubicBezTo>
                <a:cubicBezTo>
                  <a:pt x="700" y="125"/>
                  <a:pt x="708" y="131"/>
                  <a:pt x="716" y="134"/>
                </a:cubicBezTo>
                <a:cubicBezTo>
                  <a:pt x="740" y="127"/>
                  <a:pt x="748" y="94"/>
                  <a:pt x="755" y="72"/>
                </a:cubicBezTo>
                <a:cubicBezTo>
                  <a:pt x="756" y="68"/>
                  <a:pt x="758" y="63"/>
                  <a:pt x="760" y="59"/>
                </a:cubicBezTo>
                <a:cubicBezTo>
                  <a:pt x="761" y="55"/>
                  <a:pt x="763" y="51"/>
                  <a:pt x="764" y="47"/>
                </a:cubicBezTo>
                <a:cubicBezTo>
                  <a:pt x="765" y="43"/>
                  <a:pt x="766" y="40"/>
                  <a:pt x="767" y="36"/>
                </a:cubicBezTo>
                <a:cubicBezTo>
                  <a:pt x="768" y="34"/>
                  <a:pt x="772" y="28"/>
                  <a:pt x="770" y="30"/>
                </a:cubicBezTo>
                <a:cubicBezTo>
                  <a:pt x="767" y="33"/>
                  <a:pt x="766" y="36"/>
                  <a:pt x="764" y="39"/>
                </a:cubicBezTo>
                <a:cubicBezTo>
                  <a:pt x="751" y="85"/>
                  <a:pt x="730" y="143"/>
                  <a:pt x="698" y="179"/>
                </a:cubicBezTo>
                <a:cubicBezTo>
                  <a:pt x="689" y="199"/>
                  <a:pt x="698" y="169"/>
                  <a:pt x="701" y="165"/>
                </a:cubicBezTo>
                <a:cubicBezTo>
                  <a:pt x="711" y="151"/>
                  <a:pt x="727" y="142"/>
                  <a:pt x="742" y="137"/>
                </a:cubicBezTo>
                <a:cubicBezTo>
                  <a:pt x="755" y="127"/>
                  <a:pt x="789" y="108"/>
                  <a:pt x="805" y="108"/>
                </a:cubicBezTo>
                <a:cubicBezTo>
                  <a:pt x="808" y="108"/>
                  <a:pt x="800" y="109"/>
                  <a:pt x="797" y="110"/>
                </a:cubicBezTo>
                <a:cubicBezTo>
                  <a:pt x="791" y="111"/>
                  <a:pt x="779" y="113"/>
                  <a:pt x="779" y="113"/>
                </a:cubicBezTo>
                <a:cubicBezTo>
                  <a:pt x="790" y="87"/>
                  <a:pt x="802" y="61"/>
                  <a:pt x="815" y="35"/>
                </a:cubicBezTo>
                <a:cubicBezTo>
                  <a:pt x="812" y="72"/>
                  <a:pt x="805" y="110"/>
                  <a:pt x="799" y="147"/>
                </a:cubicBezTo>
                <a:cubicBezTo>
                  <a:pt x="798" y="154"/>
                  <a:pt x="774" y="224"/>
                  <a:pt x="787" y="216"/>
                </a:cubicBezTo>
                <a:cubicBezTo>
                  <a:pt x="800" y="199"/>
                  <a:pt x="812" y="183"/>
                  <a:pt x="826" y="167"/>
                </a:cubicBezTo>
                <a:cubicBezTo>
                  <a:pt x="833" y="151"/>
                  <a:pt x="853" y="123"/>
                  <a:pt x="853" y="123"/>
                </a:cubicBezTo>
                <a:cubicBezTo>
                  <a:pt x="853" y="122"/>
                  <a:pt x="868" y="88"/>
                  <a:pt x="860" y="108"/>
                </a:cubicBezTo>
                <a:cubicBezTo>
                  <a:pt x="858" y="125"/>
                  <a:pt x="851" y="142"/>
                  <a:pt x="848" y="159"/>
                </a:cubicBezTo>
                <a:cubicBezTo>
                  <a:pt x="851" y="186"/>
                  <a:pt x="846" y="182"/>
                  <a:pt x="859" y="174"/>
                </a:cubicBezTo>
                <a:cubicBezTo>
                  <a:pt x="870" y="158"/>
                  <a:pt x="866" y="164"/>
                  <a:pt x="871" y="155"/>
                </a:cubicBezTo>
                <a:cubicBezTo>
                  <a:pt x="873" y="136"/>
                  <a:pt x="875" y="128"/>
                  <a:pt x="865" y="111"/>
                </a:cubicBezTo>
                <a:cubicBezTo>
                  <a:pt x="857" y="114"/>
                  <a:pt x="859" y="112"/>
                  <a:pt x="854" y="120"/>
                </a:cubicBezTo>
                <a:cubicBezTo>
                  <a:pt x="852" y="124"/>
                  <a:pt x="848" y="132"/>
                  <a:pt x="848" y="132"/>
                </a:cubicBezTo>
                <a:cubicBezTo>
                  <a:pt x="853" y="144"/>
                  <a:pt x="878" y="117"/>
                  <a:pt x="880" y="113"/>
                </a:cubicBezTo>
                <a:cubicBezTo>
                  <a:pt x="882" y="108"/>
                  <a:pt x="885" y="104"/>
                  <a:pt x="887" y="99"/>
                </a:cubicBezTo>
                <a:cubicBezTo>
                  <a:pt x="888" y="98"/>
                  <a:pt x="889" y="95"/>
                  <a:pt x="889" y="95"/>
                </a:cubicBezTo>
                <a:cubicBezTo>
                  <a:pt x="892" y="82"/>
                  <a:pt x="885" y="134"/>
                  <a:pt x="884" y="141"/>
                </a:cubicBezTo>
                <a:cubicBezTo>
                  <a:pt x="885" y="156"/>
                  <a:pt x="881" y="171"/>
                  <a:pt x="886" y="185"/>
                </a:cubicBezTo>
                <a:cubicBezTo>
                  <a:pt x="887" y="189"/>
                  <a:pt x="895" y="174"/>
                  <a:pt x="895" y="174"/>
                </a:cubicBezTo>
                <a:cubicBezTo>
                  <a:pt x="898" y="154"/>
                  <a:pt x="917" y="134"/>
                  <a:pt x="917" y="108"/>
                </a:cubicBezTo>
                <a:cubicBezTo>
                  <a:pt x="917" y="106"/>
                  <a:pt x="916" y="112"/>
                  <a:pt x="916" y="114"/>
                </a:cubicBezTo>
                <a:cubicBezTo>
                  <a:pt x="916" y="136"/>
                  <a:pt x="914" y="158"/>
                  <a:pt x="917" y="180"/>
                </a:cubicBezTo>
                <a:cubicBezTo>
                  <a:pt x="917" y="183"/>
                  <a:pt x="921" y="176"/>
                  <a:pt x="923" y="174"/>
                </a:cubicBezTo>
                <a:cubicBezTo>
                  <a:pt x="931" y="167"/>
                  <a:pt x="926" y="174"/>
                  <a:pt x="935" y="161"/>
                </a:cubicBezTo>
                <a:cubicBezTo>
                  <a:pt x="952" y="137"/>
                  <a:pt x="964" y="108"/>
                  <a:pt x="985" y="87"/>
                </a:cubicBezTo>
                <a:cubicBezTo>
                  <a:pt x="987" y="97"/>
                  <a:pt x="988" y="106"/>
                  <a:pt x="989" y="116"/>
                </a:cubicBezTo>
                <a:cubicBezTo>
                  <a:pt x="986" y="138"/>
                  <a:pt x="992" y="142"/>
                  <a:pt x="974" y="144"/>
                </a:cubicBezTo>
                <a:cubicBezTo>
                  <a:pt x="956" y="143"/>
                  <a:pt x="939" y="135"/>
                  <a:pt x="925" y="123"/>
                </a:cubicBezTo>
                <a:cubicBezTo>
                  <a:pt x="941" y="122"/>
                  <a:pt x="944" y="118"/>
                  <a:pt x="958" y="116"/>
                </a:cubicBezTo>
                <a:cubicBezTo>
                  <a:pt x="965" y="112"/>
                  <a:pt x="970" y="110"/>
                  <a:pt x="976" y="105"/>
                </a:cubicBezTo>
                <a:cubicBezTo>
                  <a:pt x="980" y="102"/>
                  <a:pt x="997" y="85"/>
                  <a:pt x="982" y="92"/>
                </a:cubicBezTo>
                <a:cubicBezTo>
                  <a:pt x="978" y="99"/>
                  <a:pt x="971" y="109"/>
                  <a:pt x="968" y="117"/>
                </a:cubicBezTo>
                <a:cubicBezTo>
                  <a:pt x="963" y="128"/>
                  <a:pt x="955" y="150"/>
                  <a:pt x="955" y="150"/>
                </a:cubicBezTo>
                <a:cubicBezTo>
                  <a:pt x="952" y="171"/>
                  <a:pt x="946" y="197"/>
                  <a:pt x="970" y="206"/>
                </a:cubicBezTo>
                <a:cubicBezTo>
                  <a:pt x="1004" y="203"/>
                  <a:pt x="1000" y="213"/>
                  <a:pt x="1004" y="2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AutoShape 17">
            <a:extLst>
              <a:ext uri="{FF2B5EF4-FFF2-40B4-BE49-F238E27FC236}">
                <a16:creationId xmlns:a16="http://schemas.microsoft.com/office/drawing/2014/main" id="{616CA4DF-E26A-4EF8-891F-53E990E94CAE}"/>
              </a:ext>
            </a:extLst>
          </p:cNvPr>
          <p:cNvSpPr>
            <a:spLocks noChangeArrowheads="1"/>
          </p:cNvSpPr>
          <p:nvPr/>
        </p:nvSpPr>
        <p:spPr bwMode="auto">
          <a:xfrm rot="18900000">
            <a:off x="2216390" y="4616366"/>
            <a:ext cx="1259136" cy="1231698"/>
          </a:xfrm>
          <a:prstGeom prst="plus">
            <a:avLst>
              <a:gd name="adj" fmla="val 45356"/>
            </a:avLst>
          </a:prstGeom>
          <a:solidFill>
            <a:srgbClr val="E82A16"/>
          </a:solidFill>
          <a:ln w="9525">
            <a:solidFill>
              <a:schemeClr val="tx1"/>
            </a:solidFill>
            <a:miter lim="800000"/>
            <a:headEnd/>
            <a:tailEnd/>
          </a:ln>
        </p:spPr>
        <p:txBody>
          <a:bodyPr wrap="none" anchor="ctr"/>
          <a:lstStyle>
            <a:lvl1pPr>
              <a:spcBef>
                <a:spcPct val="20000"/>
              </a:spcBef>
              <a:buClr>
                <a:schemeClr val="accent2"/>
              </a:buClr>
              <a:buFont typeface="Arial" panose="020B0604020202020204" pitchFamily="34" charset="0"/>
              <a:buChar char="∆"/>
              <a:defRPr sz="2600">
                <a:solidFill>
                  <a:schemeClr val="tx1"/>
                </a:solidFill>
                <a:latin typeface="Arial" panose="020B0604020202020204" pitchFamily="34" charset="0"/>
              </a:defRPr>
            </a:lvl1pPr>
            <a:lvl2pPr marL="742950" indent="-285750">
              <a:spcBef>
                <a:spcPct val="20000"/>
              </a:spcBef>
              <a:buClr>
                <a:schemeClr val="hlink"/>
              </a:buClr>
              <a:buChar char="–"/>
              <a:defRPr sz="2800">
                <a:solidFill>
                  <a:schemeClr val="tx1"/>
                </a:solidFill>
                <a:latin typeface="Arial" panose="020B0604020202020204" pitchFamily="34" charset="0"/>
              </a:defRPr>
            </a:lvl2pPr>
            <a:lvl3pPr marL="1143000" indent="-228600">
              <a:spcBef>
                <a:spcPct val="20000"/>
              </a:spcBef>
              <a:buClr>
                <a:schemeClr val="hlink"/>
              </a:buClr>
              <a:buChar char="•"/>
              <a:defRPr sz="2400">
                <a:solidFill>
                  <a:schemeClr val="tx1"/>
                </a:solidFill>
                <a:latin typeface="Arial" panose="020B0604020202020204" pitchFamily="34" charset="0"/>
              </a:defRPr>
            </a:lvl3pPr>
            <a:lvl4pPr marL="1600200" indent="-228600">
              <a:spcBef>
                <a:spcPct val="20000"/>
              </a:spcBef>
              <a:buClr>
                <a:schemeClr val="hlink"/>
              </a:buClr>
              <a:buChar char="–"/>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FontTx/>
              <a:buNone/>
            </a:pPr>
            <a:endParaRPr lang="en-US" altLang="en-US" sz="2400">
              <a:latin typeface="Tahoma" panose="020B0604030504040204" pitchFamily="34" charset="0"/>
            </a:endParaRPr>
          </a:p>
        </p:txBody>
      </p:sp>
      <p:grpSp>
        <p:nvGrpSpPr>
          <p:cNvPr id="6" name="Group 18">
            <a:extLst>
              <a:ext uri="{FF2B5EF4-FFF2-40B4-BE49-F238E27FC236}">
                <a16:creationId xmlns:a16="http://schemas.microsoft.com/office/drawing/2014/main" id="{AD58FF9D-83C7-4DA7-A39C-38114AB73344}"/>
              </a:ext>
            </a:extLst>
          </p:cNvPr>
          <p:cNvGrpSpPr>
            <a:grpSpLocks/>
          </p:cNvGrpSpPr>
          <p:nvPr/>
        </p:nvGrpSpPr>
        <p:grpSpPr bwMode="auto">
          <a:xfrm>
            <a:off x="5884557" y="3641644"/>
            <a:ext cx="4148559" cy="865652"/>
            <a:chOff x="2470" y="1859"/>
            <a:chExt cx="1238" cy="189"/>
          </a:xfrm>
        </p:grpSpPr>
        <p:sp>
          <p:nvSpPr>
            <p:cNvPr id="7" name="Freeform 4">
              <a:extLst>
                <a:ext uri="{FF2B5EF4-FFF2-40B4-BE49-F238E27FC236}">
                  <a16:creationId xmlns:a16="http://schemas.microsoft.com/office/drawing/2014/main" id="{23BED82F-0403-4625-9A27-24C2FEA4473E}"/>
                </a:ext>
              </a:extLst>
            </p:cNvPr>
            <p:cNvSpPr>
              <a:spLocks/>
            </p:cNvSpPr>
            <p:nvPr/>
          </p:nvSpPr>
          <p:spPr bwMode="auto">
            <a:xfrm>
              <a:off x="2607" y="1948"/>
              <a:ext cx="65" cy="100"/>
            </a:xfrm>
            <a:custGeom>
              <a:avLst/>
              <a:gdLst>
                <a:gd name="T0" fmla="*/ 0 w 65"/>
                <a:gd name="T1" fmla="*/ 0 h 100"/>
                <a:gd name="T2" fmla="*/ 5 w 65"/>
                <a:gd name="T3" fmla="*/ 97 h 100"/>
                <a:gd name="T4" fmla="*/ 9 w 65"/>
                <a:gd name="T5" fmla="*/ 76 h 100"/>
                <a:gd name="T6" fmla="*/ 17 w 65"/>
                <a:gd name="T7" fmla="*/ 45 h 100"/>
                <a:gd name="T8" fmla="*/ 47 w 65"/>
                <a:gd name="T9" fmla="*/ 49 h 100"/>
                <a:gd name="T10" fmla="*/ 56 w 65"/>
                <a:gd name="T11" fmla="*/ 63 h 100"/>
                <a:gd name="T12" fmla="*/ 62 w 65"/>
                <a:gd name="T13" fmla="*/ 85 h 100"/>
                <a:gd name="T14" fmla="*/ 65 w 65"/>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100"/>
                <a:gd name="T26" fmla="*/ 65 w 65"/>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100">
                  <a:moveTo>
                    <a:pt x="0" y="0"/>
                  </a:moveTo>
                  <a:cubicBezTo>
                    <a:pt x="6" y="12"/>
                    <a:pt x="5" y="90"/>
                    <a:pt x="5" y="97"/>
                  </a:cubicBezTo>
                  <a:cubicBezTo>
                    <a:pt x="6" y="89"/>
                    <a:pt x="8" y="83"/>
                    <a:pt x="9" y="76"/>
                  </a:cubicBezTo>
                  <a:cubicBezTo>
                    <a:pt x="8" y="66"/>
                    <a:pt x="4" y="48"/>
                    <a:pt x="17" y="45"/>
                  </a:cubicBezTo>
                  <a:cubicBezTo>
                    <a:pt x="28" y="39"/>
                    <a:pt x="37" y="47"/>
                    <a:pt x="47" y="49"/>
                  </a:cubicBezTo>
                  <a:cubicBezTo>
                    <a:pt x="50" y="54"/>
                    <a:pt x="53" y="58"/>
                    <a:pt x="56" y="63"/>
                  </a:cubicBezTo>
                  <a:cubicBezTo>
                    <a:pt x="57" y="70"/>
                    <a:pt x="59" y="78"/>
                    <a:pt x="62" y="85"/>
                  </a:cubicBezTo>
                  <a:cubicBezTo>
                    <a:pt x="63" y="90"/>
                    <a:pt x="65" y="100"/>
                    <a:pt x="65" y="1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5">
              <a:extLst>
                <a:ext uri="{FF2B5EF4-FFF2-40B4-BE49-F238E27FC236}">
                  <a16:creationId xmlns:a16="http://schemas.microsoft.com/office/drawing/2014/main" id="{D0EF6481-A3CD-4C1F-9059-FFF75A74B0AC}"/>
                </a:ext>
              </a:extLst>
            </p:cNvPr>
            <p:cNvSpPr>
              <a:spLocks/>
            </p:cNvSpPr>
            <p:nvPr/>
          </p:nvSpPr>
          <p:spPr bwMode="auto">
            <a:xfrm>
              <a:off x="2690" y="1968"/>
              <a:ext cx="60" cy="80"/>
            </a:xfrm>
            <a:custGeom>
              <a:avLst/>
              <a:gdLst>
                <a:gd name="T0" fmla="*/ 4 w 60"/>
                <a:gd name="T1" fmla="*/ 38 h 80"/>
                <a:gd name="T2" fmla="*/ 9 w 60"/>
                <a:gd name="T3" fmla="*/ 37 h 80"/>
                <a:gd name="T4" fmla="*/ 55 w 60"/>
                <a:gd name="T5" fmla="*/ 35 h 80"/>
                <a:gd name="T6" fmla="*/ 52 w 60"/>
                <a:gd name="T7" fmla="*/ 20 h 80"/>
                <a:gd name="T8" fmla="*/ 37 w 60"/>
                <a:gd name="T9" fmla="*/ 7 h 80"/>
                <a:gd name="T10" fmla="*/ 13 w 60"/>
                <a:gd name="T11" fmla="*/ 4 h 80"/>
                <a:gd name="T12" fmla="*/ 0 w 60"/>
                <a:gd name="T13" fmla="*/ 13 h 80"/>
                <a:gd name="T14" fmla="*/ 9 w 60"/>
                <a:gd name="T15" fmla="*/ 49 h 80"/>
                <a:gd name="T16" fmla="*/ 30 w 60"/>
                <a:gd name="T17" fmla="*/ 74 h 80"/>
                <a:gd name="T18" fmla="*/ 60 w 60"/>
                <a:gd name="T19" fmla="*/ 6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0"/>
                <a:gd name="T32" fmla="*/ 60 w 6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0">
                  <a:moveTo>
                    <a:pt x="4" y="38"/>
                  </a:moveTo>
                  <a:cubicBezTo>
                    <a:pt x="6" y="38"/>
                    <a:pt x="7" y="37"/>
                    <a:pt x="9" y="37"/>
                  </a:cubicBezTo>
                  <a:cubicBezTo>
                    <a:pt x="24" y="36"/>
                    <a:pt x="40" y="38"/>
                    <a:pt x="55" y="35"/>
                  </a:cubicBezTo>
                  <a:cubicBezTo>
                    <a:pt x="60" y="34"/>
                    <a:pt x="53" y="25"/>
                    <a:pt x="52" y="20"/>
                  </a:cubicBezTo>
                  <a:cubicBezTo>
                    <a:pt x="50" y="12"/>
                    <a:pt x="45" y="9"/>
                    <a:pt x="37" y="7"/>
                  </a:cubicBezTo>
                  <a:cubicBezTo>
                    <a:pt x="28" y="0"/>
                    <a:pt x="26" y="2"/>
                    <a:pt x="13" y="4"/>
                  </a:cubicBezTo>
                  <a:cubicBezTo>
                    <a:pt x="9" y="7"/>
                    <a:pt x="4" y="10"/>
                    <a:pt x="0" y="13"/>
                  </a:cubicBezTo>
                  <a:cubicBezTo>
                    <a:pt x="1" y="29"/>
                    <a:pt x="4" y="36"/>
                    <a:pt x="9" y="49"/>
                  </a:cubicBezTo>
                  <a:cubicBezTo>
                    <a:pt x="11" y="62"/>
                    <a:pt x="16" y="71"/>
                    <a:pt x="30" y="74"/>
                  </a:cubicBezTo>
                  <a:cubicBezTo>
                    <a:pt x="42" y="73"/>
                    <a:pt x="60" y="80"/>
                    <a:pt x="60" y="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a:extLst>
                <a:ext uri="{FF2B5EF4-FFF2-40B4-BE49-F238E27FC236}">
                  <a16:creationId xmlns:a16="http://schemas.microsoft.com/office/drawing/2014/main" id="{43A3718D-BF6D-4448-8E99-EADF79A5C0A7}"/>
                </a:ext>
              </a:extLst>
            </p:cNvPr>
            <p:cNvSpPr>
              <a:spLocks/>
            </p:cNvSpPr>
            <p:nvPr/>
          </p:nvSpPr>
          <p:spPr bwMode="auto">
            <a:xfrm>
              <a:off x="2805" y="1926"/>
              <a:ext cx="126" cy="122"/>
            </a:xfrm>
            <a:custGeom>
              <a:avLst/>
              <a:gdLst>
                <a:gd name="T0" fmla="*/ 41 w 126"/>
                <a:gd name="T1" fmla="*/ 0 h 122"/>
                <a:gd name="T2" fmla="*/ 80 w 126"/>
                <a:gd name="T3" fmla="*/ 120 h 122"/>
                <a:gd name="T4" fmla="*/ 101 w 126"/>
                <a:gd name="T5" fmla="*/ 114 h 122"/>
                <a:gd name="T6" fmla="*/ 113 w 126"/>
                <a:gd name="T7" fmla="*/ 103 h 122"/>
                <a:gd name="T8" fmla="*/ 122 w 126"/>
                <a:gd name="T9" fmla="*/ 84 h 122"/>
                <a:gd name="T10" fmla="*/ 126 w 126"/>
                <a:gd name="T11" fmla="*/ 70 h 122"/>
                <a:gd name="T12" fmla="*/ 87 w 126"/>
                <a:gd name="T13" fmla="*/ 9 h 122"/>
                <a:gd name="T14" fmla="*/ 41 w 126"/>
                <a:gd name="T15" fmla="*/ 0 h 122"/>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22"/>
                <a:gd name="T26" fmla="*/ 126 w 126"/>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22">
                  <a:moveTo>
                    <a:pt x="41" y="0"/>
                  </a:moveTo>
                  <a:cubicBezTo>
                    <a:pt x="57" y="97"/>
                    <a:pt x="0" y="122"/>
                    <a:pt x="80" y="120"/>
                  </a:cubicBezTo>
                  <a:cubicBezTo>
                    <a:pt x="86" y="117"/>
                    <a:pt x="94" y="115"/>
                    <a:pt x="101" y="114"/>
                  </a:cubicBezTo>
                  <a:cubicBezTo>
                    <a:pt x="104" y="108"/>
                    <a:pt x="107" y="106"/>
                    <a:pt x="113" y="103"/>
                  </a:cubicBezTo>
                  <a:cubicBezTo>
                    <a:pt x="114" y="96"/>
                    <a:pt x="118" y="90"/>
                    <a:pt x="122" y="84"/>
                  </a:cubicBezTo>
                  <a:cubicBezTo>
                    <a:pt x="123" y="79"/>
                    <a:pt x="125" y="75"/>
                    <a:pt x="126" y="70"/>
                  </a:cubicBezTo>
                  <a:cubicBezTo>
                    <a:pt x="125" y="45"/>
                    <a:pt x="117" y="14"/>
                    <a:pt x="87" y="9"/>
                  </a:cubicBezTo>
                  <a:cubicBezTo>
                    <a:pt x="73" y="2"/>
                    <a:pt x="56" y="3"/>
                    <a:pt x="41" y="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7">
              <a:extLst>
                <a:ext uri="{FF2B5EF4-FFF2-40B4-BE49-F238E27FC236}">
                  <a16:creationId xmlns:a16="http://schemas.microsoft.com/office/drawing/2014/main" id="{A7E4BA52-9866-40B4-A061-DA36FB013C37}"/>
                </a:ext>
              </a:extLst>
            </p:cNvPr>
            <p:cNvSpPr>
              <a:spLocks/>
            </p:cNvSpPr>
            <p:nvPr/>
          </p:nvSpPr>
          <p:spPr bwMode="auto">
            <a:xfrm>
              <a:off x="2957" y="1980"/>
              <a:ext cx="69" cy="68"/>
            </a:xfrm>
            <a:custGeom>
              <a:avLst/>
              <a:gdLst>
                <a:gd name="T0" fmla="*/ 45 w 69"/>
                <a:gd name="T1" fmla="*/ 5 h 68"/>
                <a:gd name="T2" fmla="*/ 13 w 69"/>
                <a:gd name="T3" fmla="*/ 4 h 68"/>
                <a:gd name="T4" fmla="*/ 4 w 69"/>
                <a:gd name="T5" fmla="*/ 17 h 68"/>
                <a:gd name="T6" fmla="*/ 27 w 69"/>
                <a:gd name="T7" fmla="*/ 68 h 68"/>
                <a:gd name="T8" fmla="*/ 54 w 69"/>
                <a:gd name="T9" fmla="*/ 64 h 68"/>
                <a:gd name="T10" fmla="*/ 64 w 69"/>
                <a:gd name="T11" fmla="*/ 52 h 68"/>
                <a:gd name="T12" fmla="*/ 69 w 69"/>
                <a:gd name="T13" fmla="*/ 34 h 68"/>
                <a:gd name="T14" fmla="*/ 52 w 69"/>
                <a:gd name="T15" fmla="*/ 4 h 68"/>
                <a:gd name="T16" fmla="*/ 31 w 69"/>
                <a:gd name="T17" fmla="*/ 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8"/>
                <a:gd name="T29" fmla="*/ 69 w 6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8">
                  <a:moveTo>
                    <a:pt x="45" y="5"/>
                  </a:moveTo>
                  <a:cubicBezTo>
                    <a:pt x="30" y="2"/>
                    <a:pt x="38" y="2"/>
                    <a:pt x="13" y="4"/>
                  </a:cubicBezTo>
                  <a:cubicBezTo>
                    <a:pt x="10" y="8"/>
                    <a:pt x="7" y="13"/>
                    <a:pt x="4" y="17"/>
                  </a:cubicBezTo>
                  <a:cubicBezTo>
                    <a:pt x="0" y="39"/>
                    <a:pt x="1" y="63"/>
                    <a:pt x="27" y="68"/>
                  </a:cubicBezTo>
                  <a:cubicBezTo>
                    <a:pt x="42" y="67"/>
                    <a:pt x="43" y="66"/>
                    <a:pt x="54" y="64"/>
                  </a:cubicBezTo>
                  <a:cubicBezTo>
                    <a:pt x="59" y="61"/>
                    <a:pt x="61" y="57"/>
                    <a:pt x="64" y="52"/>
                  </a:cubicBezTo>
                  <a:cubicBezTo>
                    <a:pt x="66" y="46"/>
                    <a:pt x="67" y="40"/>
                    <a:pt x="69" y="34"/>
                  </a:cubicBezTo>
                  <a:cubicBezTo>
                    <a:pt x="67" y="19"/>
                    <a:pt x="69" y="7"/>
                    <a:pt x="52" y="4"/>
                  </a:cubicBezTo>
                  <a:cubicBezTo>
                    <a:pt x="43" y="0"/>
                    <a:pt x="38" y="7"/>
                    <a:pt x="31"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8">
              <a:extLst>
                <a:ext uri="{FF2B5EF4-FFF2-40B4-BE49-F238E27FC236}">
                  <a16:creationId xmlns:a16="http://schemas.microsoft.com/office/drawing/2014/main" id="{76835DF4-CF40-4CE9-B643-FE559F5DE51A}"/>
                </a:ext>
              </a:extLst>
            </p:cNvPr>
            <p:cNvSpPr>
              <a:spLocks/>
            </p:cNvSpPr>
            <p:nvPr/>
          </p:nvSpPr>
          <p:spPr bwMode="auto">
            <a:xfrm>
              <a:off x="3044" y="1972"/>
              <a:ext cx="63" cy="76"/>
            </a:xfrm>
            <a:custGeom>
              <a:avLst/>
              <a:gdLst>
                <a:gd name="T0" fmla="*/ 63 w 63"/>
                <a:gd name="T1" fmla="*/ 12 h 76"/>
                <a:gd name="T2" fmla="*/ 40 w 63"/>
                <a:gd name="T3" fmla="*/ 0 h 76"/>
                <a:gd name="T4" fmla="*/ 16 w 63"/>
                <a:gd name="T5" fmla="*/ 9 h 76"/>
                <a:gd name="T6" fmla="*/ 4 w 63"/>
                <a:gd name="T7" fmla="*/ 31 h 76"/>
                <a:gd name="T8" fmla="*/ 24 w 63"/>
                <a:gd name="T9" fmla="*/ 76 h 76"/>
                <a:gd name="T10" fmla="*/ 57 w 63"/>
                <a:gd name="T11" fmla="*/ 67 h 76"/>
                <a:gd name="T12" fmla="*/ 60 w 63"/>
                <a:gd name="T13" fmla="*/ 61 h 76"/>
                <a:gd name="T14" fmla="*/ 0 60000 65536"/>
                <a:gd name="T15" fmla="*/ 0 60000 65536"/>
                <a:gd name="T16" fmla="*/ 0 60000 65536"/>
                <a:gd name="T17" fmla="*/ 0 60000 65536"/>
                <a:gd name="T18" fmla="*/ 0 60000 65536"/>
                <a:gd name="T19" fmla="*/ 0 60000 65536"/>
                <a:gd name="T20" fmla="*/ 0 60000 65536"/>
                <a:gd name="T21" fmla="*/ 0 w 63"/>
                <a:gd name="T22" fmla="*/ 0 h 76"/>
                <a:gd name="T23" fmla="*/ 63 w 6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6">
                  <a:moveTo>
                    <a:pt x="63" y="12"/>
                  </a:moveTo>
                  <a:cubicBezTo>
                    <a:pt x="55" y="7"/>
                    <a:pt x="49" y="2"/>
                    <a:pt x="40" y="0"/>
                  </a:cubicBezTo>
                  <a:cubicBezTo>
                    <a:pt x="29" y="1"/>
                    <a:pt x="25" y="4"/>
                    <a:pt x="16" y="9"/>
                  </a:cubicBezTo>
                  <a:cubicBezTo>
                    <a:pt x="11" y="16"/>
                    <a:pt x="9" y="24"/>
                    <a:pt x="4" y="31"/>
                  </a:cubicBezTo>
                  <a:cubicBezTo>
                    <a:pt x="0" y="52"/>
                    <a:pt x="0" y="71"/>
                    <a:pt x="24" y="76"/>
                  </a:cubicBezTo>
                  <a:cubicBezTo>
                    <a:pt x="43" y="75"/>
                    <a:pt x="44" y="75"/>
                    <a:pt x="57" y="67"/>
                  </a:cubicBezTo>
                  <a:cubicBezTo>
                    <a:pt x="60" y="62"/>
                    <a:pt x="60" y="65"/>
                    <a:pt x="60" y="6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9">
              <a:extLst>
                <a:ext uri="{FF2B5EF4-FFF2-40B4-BE49-F238E27FC236}">
                  <a16:creationId xmlns:a16="http://schemas.microsoft.com/office/drawing/2014/main" id="{7E39412D-4BC6-4AB2-BFB6-954F3F4238A3}"/>
                </a:ext>
              </a:extLst>
            </p:cNvPr>
            <p:cNvSpPr>
              <a:spLocks/>
            </p:cNvSpPr>
            <p:nvPr/>
          </p:nvSpPr>
          <p:spPr bwMode="auto">
            <a:xfrm>
              <a:off x="3136" y="1914"/>
              <a:ext cx="76" cy="134"/>
            </a:xfrm>
            <a:custGeom>
              <a:avLst/>
              <a:gdLst>
                <a:gd name="T0" fmla="*/ 1 w 76"/>
                <a:gd name="T1" fmla="*/ 0 h 134"/>
                <a:gd name="T2" fmla="*/ 7 w 76"/>
                <a:gd name="T3" fmla="*/ 134 h 134"/>
                <a:gd name="T4" fmla="*/ 26 w 76"/>
                <a:gd name="T5" fmla="*/ 99 h 134"/>
                <a:gd name="T6" fmla="*/ 37 w 76"/>
                <a:gd name="T7" fmla="*/ 108 h 134"/>
                <a:gd name="T8" fmla="*/ 50 w 76"/>
                <a:gd name="T9" fmla="*/ 117 h 134"/>
                <a:gd name="T10" fmla="*/ 62 w 76"/>
                <a:gd name="T11" fmla="*/ 126 h 134"/>
                <a:gd name="T12" fmla="*/ 62 w 76"/>
                <a:gd name="T13" fmla="*/ 131 h 134"/>
                <a:gd name="T14" fmla="*/ 46 w 76"/>
                <a:gd name="T15" fmla="*/ 119 h 134"/>
                <a:gd name="T16" fmla="*/ 7 w 76"/>
                <a:gd name="T17" fmla="*/ 93 h 134"/>
                <a:gd name="T18" fmla="*/ 55 w 76"/>
                <a:gd name="T19" fmla="*/ 5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34"/>
                <a:gd name="T32" fmla="*/ 76 w 76"/>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34">
                  <a:moveTo>
                    <a:pt x="1" y="0"/>
                  </a:moveTo>
                  <a:cubicBezTo>
                    <a:pt x="5" y="45"/>
                    <a:pt x="6" y="89"/>
                    <a:pt x="7" y="134"/>
                  </a:cubicBezTo>
                  <a:cubicBezTo>
                    <a:pt x="8" y="79"/>
                    <a:pt x="0" y="79"/>
                    <a:pt x="26" y="99"/>
                  </a:cubicBezTo>
                  <a:cubicBezTo>
                    <a:pt x="29" y="105"/>
                    <a:pt x="30" y="107"/>
                    <a:pt x="37" y="108"/>
                  </a:cubicBezTo>
                  <a:cubicBezTo>
                    <a:pt x="41" y="111"/>
                    <a:pt x="46" y="114"/>
                    <a:pt x="50" y="117"/>
                  </a:cubicBezTo>
                  <a:cubicBezTo>
                    <a:pt x="54" y="123"/>
                    <a:pt x="56" y="122"/>
                    <a:pt x="62" y="126"/>
                  </a:cubicBezTo>
                  <a:cubicBezTo>
                    <a:pt x="66" y="133"/>
                    <a:pt x="76" y="133"/>
                    <a:pt x="62" y="131"/>
                  </a:cubicBezTo>
                  <a:cubicBezTo>
                    <a:pt x="55" y="128"/>
                    <a:pt x="52" y="123"/>
                    <a:pt x="46" y="119"/>
                  </a:cubicBezTo>
                  <a:cubicBezTo>
                    <a:pt x="39" y="108"/>
                    <a:pt x="18" y="101"/>
                    <a:pt x="7" y="93"/>
                  </a:cubicBezTo>
                  <a:cubicBezTo>
                    <a:pt x="10" y="74"/>
                    <a:pt x="39" y="58"/>
                    <a:pt x="55" y="5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A6553370-D0A1-4D54-8B21-4BD0A5F48AAB}"/>
                </a:ext>
              </a:extLst>
            </p:cNvPr>
            <p:cNvSpPr>
              <a:spLocks/>
            </p:cNvSpPr>
            <p:nvPr/>
          </p:nvSpPr>
          <p:spPr bwMode="auto">
            <a:xfrm>
              <a:off x="3264" y="1859"/>
              <a:ext cx="84" cy="189"/>
            </a:xfrm>
            <a:custGeom>
              <a:avLst/>
              <a:gdLst>
                <a:gd name="T0" fmla="*/ 18 w 84"/>
                <a:gd name="T1" fmla="*/ 5 h 189"/>
                <a:gd name="T2" fmla="*/ 16 w 84"/>
                <a:gd name="T3" fmla="*/ 89 h 189"/>
                <a:gd name="T4" fmla="*/ 10 w 84"/>
                <a:gd name="T5" fmla="*/ 170 h 189"/>
                <a:gd name="T6" fmla="*/ 18 w 84"/>
                <a:gd name="T7" fmla="*/ 122 h 189"/>
                <a:gd name="T8" fmla="*/ 73 w 84"/>
                <a:gd name="T9" fmla="*/ 82 h 189"/>
                <a:gd name="T10" fmla="*/ 75 w 84"/>
                <a:gd name="T11" fmla="*/ 56 h 189"/>
                <a:gd name="T12" fmla="*/ 76 w 84"/>
                <a:gd name="T13" fmla="*/ 19 h 189"/>
                <a:gd name="T14" fmla="*/ 75 w 84"/>
                <a:gd name="T15" fmla="*/ 173 h 189"/>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89"/>
                <a:gd name="T26" fmla="*/ 84 w 84"/>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89">
                  <a:moveTo>
                    <a:pt x="18" y="5"/>
                  </a:moveTo>
                  <a:cubicBezTo>
                    <a:pt x="17" y="33"/>
                    <a:pt x="17" y="61"/>
                    <a:pt x="16" y="89"/>
                  </a:cubicBezTo>
                  <a:cubicBezTo>
                    <a:pt x="15" y="103"/>
                    <a:pt x="10" y="170"/>
                    <a:pt x="10" y="170"/>
                  </a:cubicBezTo>
                  <a:cubicBezTo>
                    <a:pt x="15" y="189"/>
                    <a:pt x="16" y="129"/>
                    <a:pt x="18" y="122"/>
                  </a:cubicBezTo>
                  <a:cubicBezTo>
                    <a:pt x="23" y="73"/>
                    <a:pt x="0" y="83"/>
                    <a:pt x="73" y="82"/>
                  </a:cubicBezTo>
                  <a:cubicBezTo>
                    <a:pt x="84" y="72"/>
                    <a:pt x="75" y="66"/>
                    <a:pt x="75" y="56"/>
                  </a:cubicBezTo>
                  <a:cubicBezTo>
                    <a:pt x="75" y="46"/>
                    <a:pt x="76" y="0"/>
                    <a:pt x="76" y="19"/>
                  </a:cubicBezTo>
                  <a:cubicBezTo>
                    <a:pt x="75" y="71"/>
                    <a:pt x="75" y="121"/>
                    <a:pt x="75" y="1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1">
              <a:extLst>
                <a:ext uri="{FF2B5EF4-FFF2-40B4-BE49-F238E27FC236}">
                  <a16:creationId xmlns:a16="http://schemas.microsoft.com/office/drawing/2014/main" id="{ED62F7D2-143D-45CC-9B7A-3CA77AAC7522}"/>
                </a:ext>
              </a:extLst>
            </p:cNvPr>
            <p:cNvSpPr>
              <a:spLocks/>
            </p:cNvSpPr>
            <p:nvPr/>
          </p:nvSpPr>
          <p:spPr bwMode="auto">
            <a:xfrm>
              <a:off x="3360" y="1980"/>
              <a:ext cx="69" cy="68"/>
            </a:xfrm>
            <a:custGeom>
              <a:avLst/>
              <a:gdLst>
                <a:gd name="T0" fmla="*/ 45 w 69"/>
                <a:gd name="T1" fmla="*/ 5 h 68"/>
                <a:gd name="T2" fmla="*/ 13 w 69"/>
                <a:gd name="T3" fmla="*/ 4 h 68"/>
                <a:gd name="T4" fmla="*/ 4 w 69"/>
                <a:gd name="T5" fmla="*/ 17 h 68"/>
                <a:gd name="T6" fmla="*/ 27 w 69"/>
                <a:gd name="T7" fmla="*/ 68 h 68"/>
                <a:gd name="T8" fmla="*/ 54 w 69"/>
                <a:gd name="T9" fmla="*/ 64 h 68"/>
                <a:gd name="T10" fmla="*/ 64 w 69"/>
                <a:gd name="T11" fmla="*/ 52 h 68"/>
                <a:gd name="T12" fmla="*/ 69 w 69"/>
                <a:gd name="T13" fmla="*/ 34 h 68"/>
                <a:gd name="T14" fmla="*/ 52 w 69"/>
                <a:gd name="T15" fmla="*/ 4 h 68"/>
                <a:gd name="T16" fmla="*/ 31 w 69"/>
                <a:gd name="T17" fmla="*/ 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8"/>
                <a:gd name="T29" fmla="*/ 69 w 6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8">
                  <a:moveTo>
                    <a:pt x="45" y="5"/>
                  </a:moveTo>
                  <a:cubicBezTo>
                    <a:pt x="30" y="2"/>
                    <a:pt x="38" y="2"/>
                    <a:pt x="13" y="4"/>
                  </a:cubicBezTo>
                  <a:cubicBezTo>
                    <a:pt x="10" y="8"/>
                    <a:pt x="7" y="13"/>
                    <a:pt x="4" y="17"/>
                  </a:cubicBezTo>
                  <a:cubicBezTo>
                    <a:pt x="0" y="39"/>
                    <a:pt x="1" y="63"/>
                    <a:pt x="27" y="68"/>
                  </a:cubicBezTo>
                  <a:cubicBezTo>
                    <a:pt x="42" y="67"/>
                    <a:pt x="43" y="66"/>
                    <a:pt x="54" y="64"/>
                  </a:cubicBezTo>
                  <a:cubicBezTo>
                    <a:pt x="59" y="61"/>
                    <a:pt x="61" y="57"/>
                    <a:pt x="64" y="52"/>
                  </a:cubicBezTo>
                  <a:cubicBezTo>
                    <a:pt x="66" y="46"/>
                    <a:pt x="67" y="40"/>
                    <a:pt x="69" y="34"/>
                  </a:cubicBezTo>
                  <a:cubicBezTo>
                    <a:pt x="67" y="19"/>
                    <a:pt x="69" y="7"/>
                    <a:pt x="52" y="4"/>
                  </a:cubicBezTo>
                  <a:cubicBezTo>
                    <a:pt x="43" y="0"/>
                    <a:pt x="38" y="7"/>
                    <a:pt x="31"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2">
              <a:extLst>
                <a:ext uri="{FF2B5EF4-FFF2-40B4-BE49-F238E27FC236}">
                  <a16:creationId xmlns:a16="http://schemas.microsoft.com/office/drawing/2014/main" id="{905A4589-9B8F-4DF2-96F1-DFF4E312A5F5}"/>
                </a:ext>
              </a:extLst>
            </p:cNvPr>
            <p:cNvSpPr>
              <a:spLocks/>
            </p:cNvSpPr>
            <p:nvPr/>
          </p:nvSpPr>
          <p:spPr bwMode="auto">
            <a:xfrm>
              <a:off x="3455" y="1961"/>
              <a:ext cx="75" cy="87"/>
            </a:xfrm>
            <a:custGeom>
              <a:avLst/>
              <a:gdLst>
                <a:gd name="T0" fmla="*/ 0 w 75"/>
                <a:gd name="T1" fmla="*/ 9 h 87"/>
                <a:gd name="T2" fmla="*/ 10 w 75"/>
                <a:gd name="T3" fmla="*/ 65 h 87"/>
                <a:gd name="T4" fmla="*/ 24 w 75"/>
                <a:gd name="T5" fmla="*/ 74 h 87"/>
                <a:gd name="T6" fmla="*/ 51 w 75"/>
                <a:gd name="T7" fmla="*/ 57 h 87"/>
                <a:gd name="T8" fmla="*/ 55 w 75"/>
                <a:gd name="T9" fmla="*/ 39 h 87"/>
                <a:gd name="T10" fmla="*/ 57 w 75"/>
                <a:gd name="T11" fmla="*/ 5 h 87"/>
                <a:gd name="T12" fmla="*/ 60 w 75"/>
                <a:gd name="T13" fmla="*/ 72 h 87"/>
                <a:gd name="T14" fmla="*/ 75 w 75"/>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87"/>
                <a:gd name="T26" fmla="*/ 75 w 75"/>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87">
                  <a:moveTo>
                    <a:pt x="0" y="9"/>
                  </a:moveTo>
                  <a:cubicBezTo>
                    <a:pt x="3" y="22"/>
                    <a:pt x="4" y="56"/>
                    <a:pt x="10" y="65"/>
                  </a:cubicBezTo>
                  <a:cubicBezTo>
                    <a:pt x="12" y="68"/>
                    <a:pt x="21" y="72"/>
                    <a:pt x="24" y="74"/>
                  </a:cubicBezTo>
                  <a:cubicBezTo>
                    <a:pt x="39" y="72"/>
                    <a:pt x="45" y="71"/>
                    <a:pt x="51" y="57"/>
                  </a:cubicBezTo>
                  <a:cubicBezTo>
                    <a:pt x="52" y="50"/>
                    <a:pt x="54" y="46"/>
                    <a:pt x="55" y="39"/>
                  </a:cubicBezTo>
                  <a:cubicBezTo>
                    <a:pt x="56" y="37"/>
                    <a:pt x="56" y="0"/>
                    <a:pt x="57" y="5"/>
                  </a:cubicBezTo>
                  <a:cubicBezTo>
                    <a:pt x="58" y="10"/>
                    <a:pt x="57" y="58"/>
                    <a:pt x="60" y="72"/>
                  </a:cubicBezTo>
                  <a:cubicBezTo>
                    <a:pt x="61" y="79"/>
                    <a:pt x="68" y="87"/>
                    <a:pt x="75" y="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3">
              <a:extLst>
                <a:ext uri="{FF2B5EF4-FFF2-40B4-BE49-F238E27FC236}">
                  <a16:creationId xmlns:a16="http://schemas.microsoft.com/office/drawing/2014/main" id="{24A05406-7C6E-4386-9C25-8F82A7B3D299}"/>
                </a:ext>
              </a:extLst>
            </p:cNvPr>
            <p:cNvSpPr>
              <a:spLocks/>
            </p:cNvSpPr>
            <p:nvPr/>
          </p:nvSpPr>
          <p:spPr bwMode="auto">
            <a:xfrm>
              <a:off x="2470" y="1929"/>
              <a:ext cx="132" cy="119"/>
            </a:xfrm>
            <a:custGeom>
              <a:avLst/>
              <a:gdLst>
                <a:gd name="T0" fmla="*/ 0 w 132"/>
                <a:gd name="T1" fmla="*/ 1 h 119"/>
                <a:gd name="T2" fmla="*/ 132 w 132"/>
                <a:gd name="T3" fmla="*/ 3 h 119"/>
                <a:gd name="T4" fmla="*/ 112 w 132"/>
                <a:gd name="T5" fmla="*/ 9 h 119"/>
                <a:gd name="T6" fmla="*/ 74 w 132"/>
                <a:gd name="T7" fmla="*/ 3 h 119"/>
                <a:gd name="T8" fmla="*/ 50 w 132"/>
                <a:gd name="T9" fmla="*/ 5 h 119"/>
                <a:gd name="T10" fmla="*/ 54 w 132"/>
                <a:gd name="T11" fmla="*/ 17 h 119"/>
                <a:gd name="T12" fmla="*/ 60 w 132"/>
                <a:gd name="T13" fmla="*/ 41 h 119"/>
                <a:gd name="T14" fmla="*/ 62 w 132"/>
                <a:gd name="T15" fmla="*/ 119 h 119"/>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119"/>
                <a:gd name="T26" fmla="*/ 132 w 132"/>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119">
                  <a:moveTo>
                    <a:pt x="0" y="1"/>
                  </a:moveTo>
                  <a:cubicBezTo>
                    <a:pt x="45" y="3"/>
                    <a:pt x="87" y="5"/>
                    <a:pt x="132" y="3"/>
                  </a:cubicBezTo>
                  <a:cubicBezTo>
                    <a:pt x="125" y="5"/>
                    <a:pt x="112" y="9"/>
                    <a:pt x="112" y="9"/>
                  </a:cubicBezTo>
                  <a:cubicBezTo>
                    <a:pt x="95" y="8"/>
                    <a:pt x="88" y="7"/>
                    <a:pt x="74" y="3"/>
                  </a:cubicBezTo>
                  <a:cubicBezTo>
                    <a:pt x="66" y="4"/>
                    <a:pt x="57" y="0"/>
                    <a:pt x="50" y="5"/>
                  </a:cubicBezTo>
                  <a:cubicBezTo>
                    <a:pt x="47" y="7"/>
                    <a:pt x="53" y="13"/>
                    <a:pt x="54" y="17"/>
                  </a:cubicBezTo>
                  <a:cubicBezTo>
                    <a:pt x="57" y="25"/>
                    <a:pt x="57" y="33"/>
                    <a:pt x="60" y="41"/>
                  </a:cubicBezTo>
                  <a:cubicBezTo>
                    <a:pt x="65" y="76"/>
                    <a:pt x="62" y="50"/>
                    <a:pt x="62" y="1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4">
              <a:extLst>
                <a:ext uri="{FF2B5EF4-FFF2-40B4-BE49-F238E27FC236}">
                  <a16:creationId xmlns:a16="http://schemas.microsoft.com/office/drawing/2014/main" id="{79ED6D55-332D-4DE0-94E8-75BBD536036F}"/>
                </a:ext>
              </a:extLst>
            </p:cNvPr>
            <p:cNvSpPr>
              <a:spLocks/>
            </p:cNvSpPr>
            <p:nvPr/>
          </p:nvSpPr>
          <p:spPr bwMode="auto">
            <a:xfrm>
              <a:off x="3648" y="1968"/>
              <a:ext cx="60" cy="80"/>
            </a:xfrm>
            <a:custGeom>
              <a:avLst/>
              <a:gdLst>
                <a:gd name="T0" fmla="*/ 4 w 60"/>
                <a:gd name="T1" fmla="*/ 38 h 80"/>
                <a:gd name="T2" fmla="*/ 9 w 60"/>
                <a:gd name="T3" fmla="*/ 37 h 80"/>
                <a:gd name="T4" fmla="*/ 55 w 60"/>
                <a:gd name="T5" fmla="*/ 35 h 80"/>
                <a:gd name="T6" fmla="*/ 52 w 60"/>
                <a:gd name="T7" fmla="*/ 20 h 80"/>
                <a:gd name="T8" fmla="*/ 37 w 60"/>
                <a:gd name="T9" fmla="*/ 7 h 80"/>
                <a:gd name="T10" fmla="*/ 13 w 60"/>
                <a:gd name="T11" fmla="*/ 4 h 80"/>
                <a:gd name="T12" fmla="*/ 0 w 60"/>
                <a:gd name="T13" fmla="*/ 13 h 80"/>
                <a:gd name="T14" fmla="*/ 9 w 60"/>
                <a:gd name="T15" fmla="*/ 49 h 80"/>
                <a:gd name="T16" fmla="*/ 30 w 60"/>
                <a:gd name="T17" fmla="*/ 74 h 80"/>
                <a:gd name="T18" fmla="*/ 60 w 60"/>
                <a:gd name="T19" fmla="*/ 6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0"/>
                <a:gd name="T32" fmla="*/ 60 w 6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0">
                  <a:moveTo>
                    <a:pt x="4" y="38"/>
                  </a:moveTo>
                  <a:cubicBezTo>
                    <a:pt x="6" y="38"/>
                    <a:pt x="7" y="37"/>
                    <a:pt x="9" y="37"/>
                  </a:cubicBezTo>
                  <a:cubicBezTo>
                    <a:pt x="24" y="36"/>
                    <a:pt x="40" y="38"/>
                    <a:pt x="55" y="35"/>
                  </a:cubicBezTo>
                  <a:cubicBezTo>
                    <a:pt x="60" y="34"/>
                    <a:pt x="53" y="25"/>
                    <a:pt x="52" y="20"/>
                  </a:cubicBezTo>
                  <a:cubicBezTo>
                    <a:pt x="50" y="12"/>
                    <a:pt x="45" y="9"/>
                    <a:pt x="37" y="7"/>
                  </a:cubicBezTo>
                  <a:cubicBezTo>
                    <a:pt x="28" y="0"/>
                    <a:pt x="26" y="2"/>
                    <a:pt x="13" y="4"/>
                  </a:cubicBezTo>
                  <a:cubicBezTo>
                    <a:pt x="9" y="7"/>
                    <a:pt x="4" y="10"/>
                    <a:pt x="0" y="13"/>
                  </a:cubicBezTo>
                  <a:cubicBezTo>
                    <a:pt x="1" y="29"/>
                    <a:pt x="4" y="36"/>
                    <a:pt x="9" y="49"/>
                  </a:cubicBezTo>
                  <a:cubicBezTo>
                    <a:pt x="11" y="62"/>
                    <a:pt x="16" y="71"/>
                    <a:pt x="30" y="74"/>
                  </a:cubicBezTo>
                  <a:cubicBezTo>
                    <a:pt x="42" y="73"/>
                    <a:pt x="60" y="80"/>
                    <a:pt x="60" y="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5">
              <a:extLst>
                <a:ext uri="{FF2B5EF4-FFF2-40B4-BE49-F238E27FC236}">
                  <a16:creationId xmlns:a16="http://schemas.microsoft.com/office/drawing/2014/main" id="{E0E8EB97-266D-4539-83D9-C61EEB2AEABE}"/>
                </a:ext>
              </a:extLst>
            </p:cNvPr>
            <p:cNvSpPr>
              <a:spLocks/>
            </p:cNvSpPr>
            <p:nvPr/>
          </p:nvSpPr>
          <p:spPr bwMode="auto">
            <a:xfrm rot="10800000">
              <a:off x="3554" y="1959"/>
              <a:ext cx="61" cy="89"/>
            </a:xfrm>
            <a:custGeom>
              <a:avLst/>
              <a:gdLst>
                <a:gd name="T0" fmla="*/ 61 w 61"/>
                <a:gd name="T1" fmla="*/ 12 h 89"/>
                <a:gd name="T2" fmla="*/ 49 w 61"/>
                <a:gd name="T3" fmla="*/ 5 h 89"/>
                <a:gd name="T4" fmla="*/ 19 w 61"/>
                <a:gd name="T5" fmla="*/ 6 h 89"/>
                <a:gd name="T6" fmla="*/ 4 w 61"/>
                <a:gd name="T7" fmla="*/ 29 h 89"/>
                <a:gd name="T8" fmla="*/ 34 w 61"/>
                <a:gd name="T9" fmla="*/ 51 h 89"/>
                <a:gd name="T10" fmla="*/ 52 w 61"/>
                <a:gd name="T11" fmla="*/ 57 h 89"/>
                <a:gd name="T12" fmla="*/ 58 w 61"/>
                <a:gd name="T13" fmla="*/ 71 h 89"/>
                <a:gd name="T14" fmla="*/ 43 w 61"/>
                <a:gd name="T15" fmla="*/ 84 h 89"/>
                <a:gd name="T16" fmla="*/ 13 w 61"/>
                <a:gd name="T17" fmla="*/ 83 h 89"/>
                <a:gd name="T18" fmla="*/ 0 w 61"/>
                <a:gd name="T19" fmla="*/ 7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9"/>
                <a:gd name="T32" fmla="*/ 61 w 6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9">
                  <a:moveTo>
                    <a:pt x="61" y="12"/>
                  </a:moveTo>
                  <a:cubicBezTo>
                    <a:pt x="57" y="7"/>
                    <a:pt x="55" y="6"/>
                    <a:pt x="49" y="5"/>
                  </a:cubicBezTo>
                  <a:cubicBezTo>
                    <a:pt x="40" y="0"/>
                    <a:pt x="29" y="4"/>
                    <a:pt x="19" y="6"/>
                  </a:cubicBezTo>
                  <a:cubicBezTo>
                    <a:pt x="13" y="13"/>
                    <a:pt x="7" y="20"/>
                    <a:pt x="4" y="29"/>
                  </a:cubicBezTo>
                  <a:cubicBezTo>
                    <a:pt x="1" y="47"/>
                    <a:pt x="19" y="49"/>
                    <a:pt x="34" y="51"/>
                  </a:cubicBezTo>
                  <a:cubicBezTo>
                    <a:pt x="41" y="53"/>
                    <a:pt x="46" y="53"/>
                    <a:pt x="52" y="57"/>
                  </a:cubicBezTo>
                  <a:cubicBezTo>
                    <a:pt x="54" y="62"/>
                    <a:pt x="57" y="65"/>
                    <a:pt x="58" y="71"/>
                  </a:cubicBezTo>
                  <a:cubicBezTo>
                    <a:pt x="57" y="80"/>
                    <a:pt x="52" y="82"/>
                    <a:pt x="43" y="84"/>
                  </a:cubicBezTo>
                  <a:cubicBezTo>
                    <a:pt x="34" y="89"/>
                    <a:pt x="23" y="85"/>
                    <a:pt x="13" y="83"/>
                  </a:cubicBezTo>
                  <a:cubicBezTo>
                    <a:pt x="7" y="80"/>
                    <a:pt x="3" y="78"/>
                    <a:pt x="0" y="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0" name="Graphic 19" descr="Thumbs Up Sign">
            <a:extLst>
              <a:ext uri="{FF2B5EF4-FFF2-40B4-BE49-F238E27FC236}">
                <a16:creationId xmlns:a16="http://schemas.microsoft.com/office/drawing/2014/main" id="{0FD8718A-0FD9-4650-8196-7A4222A792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2112" y="4632883"/>
            <a:ext cx="914400" cy="914400"/>
          </a:xfrm>
          <a:prstGeom prst="rect">
            <a:avLst/>
          </a:prstGeom>
        </p:spPr>
      </p:pic>
    </p:spTree>
    <p:extLst>
      <p:ext uri="{BB962C8B-B14F-4D97-AF65-F5344CB8AC3E}">
        <p14:creationId xmlns:p14="http://schemas.microsoft.com/office/powerpoint/2010/main" val="229855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71BB-1358-4C42-B53D-E75D7B34BCF7}"/>
              </a:ext>
            </a:extLst>
          </p:cNvPr>
          <p:cNvSpPr>
            <a:spLocks noGrp="1"/>
          </p:cNvSpPr>
          <p:nvPr>
            <p:ph type="title"/>
          </p:nvPr>
        </p:nvSpPr>
        <p:spPr/>
        <p:txBody>
          <a:bodyPr/>
          <a:lstStyle/>
          <a:p>
            <a:r>
              <a:rPr lang="en-US" dirty="0"/>
              <a:t>Take care of forms/tablets</a:t>
            </a:r>
          </a:p>
        </p:txBody>
      </p:sp>
      <p:sp>
        <p:nvSpPr>
          <p:cNvPr id="3" name="Text Placeholder 2">
            <a:extLst>
              <a:ext uri="{FF2B5EF4-FFF2-40B4-BE49-F238E27FC236}">
                <a16:creationId xmlns:a16="http://schemas.microsoft.com/office/drawing/2014/main" id="{430383B8-3A78-48CF-B096-77ACA0148303}"/>
              </a:ext>
            </a:extLst>
          </p:cNvPr>
          <p:cNvSpPr>
            <a:spLocks noGrp="1"/>
          </p:cNvSpPr>
          <p:nvPr>
            <p:ph type="body" sz="quarter" idx="10"/>
          </p:nvPr>
        </p:nvSpPr>
        <p:spPr/>
        <p:txBody>
          <a:bodyPr/>
          <a:lstStyle/>
          <a:p>
            <a:r>
              <a:rPr lang="en-US" altLang="en-US" dirty="0"/>
              <a:t>Protect the paper questionnaires or tablets from dirt or damage.</a:t>
            </a:r>
          </a:p>
          <a:p>
            <a:endParaRPr lang="en-US" altLang="en-US" dirty="0"/>
          </a:p>
          <a:p>
            <a:endParaRPr lang="en-US" dirty="0"/>
          </a:p>
        </p:txBody>
      </p:sp>
      <p:pic>
        <p:nvPicPr>
          <p:cNvPr id="5" name="Graphic 4" descr="Rain">
            <a:extLst>
              <a:ext uri="{FF2B5EF4-FFF2-40B4-BE49-F238E27FC236}">
                <a16:creationId xmlns:a16="http://schemas.microsoft.com/office/drawing/2014/main" id="{F6E559FD-29B7-4C31-88E8-88C6807F74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8935" y="3657600"/>
            <a:ext cx="1863167" cy="1863167"/>
          </a:xfrm>
          <a:prstGeom prst="rect">
            <a:avLst/>
          </a:prstGeom>
        </p:spPr>
      </p:pic>
      <p:pic>
        <p:nvPicPr>
          <p:cNvPr id="7" name="Graphic 6" descr="Coffee">
            <a:extLst>
              <a:ext uri="{FF2B5EF4-FFF2-40B4-BE49-F238E27FC236}">
                <a16:creationId xmlns:a16="http://schemas.microsoft.com/office/drawing/2014/main" id="{8B06264C-CABD-489A-8F17-6305346442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8771" y="3429000"/>
            <a:ext cx="1798706" cy="1798706"/>
          </a:xfrm>
          <a:prstGeom prst="rect">
            <a:avLst/>
          </a:prstGeom>
        </p:spPr>
      </p:pic>
    </p:spTree>
    <p:extLst>
      <p:ext uri="{BB962C8B-B14F-4D97-AF65-F5344CB8AC3E}">
        <p14:creationId xmlns:p14="http://schemas.microsoft.com/office/powerpoint/2010/main" val="227242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E05D-0F9A-4FDB-BA31-F34B28FD5852}"/>
              </a:ext>
            </a:extLst>
          </p:cNvPr>
          <p:cNvSpPr>
            <a:spLocks noGrp="1"/>
          </p:cNvSpPr>
          <p:nvPr>
            <p:ph type="title"/>
          </p:nvPr>
        </p:nvSpPr>
        <p:spPr>
          <a:xfrm>
            <a:off x="628073" y="304800"/>
            <a:ext cx="8936951" cy="1143000"/>
          </a:xfrm>
        </p:spPr>
        <p:txBody>
          <a:bodyPr/>
          <a:lstStyle/>
          <a:p>
            <a:br>
              <a:rPr lang="en-US" dirty="0"/>
            </a:br>
            <a:r>
              <a:rPr lang="en-US" dirty="0"/>
              <a:t>To be confident, be prepared </a:t>
            </a:r>
          </a:p>
        </p:txBody>
      </p:sp>
      <p:sp>
        <p:nvSpPr>
          <p:cNvPr id="3" name="Text Placeholder 2">
            <a:extLst>
              <a:ext uri="{FF2B5EF4-FFF2-40B4-BE49-F238E27FC236}">
                <a16:creationId xmlns:a16="http://schemas.microsoft.com/office/drawing/2014/main" id="{8C5E5CC6-52FA-4395-B22E-5C8639891689}"/>
              </a:ext>
            </a:extLst>
          </p:cNvPr>
          <p:cNvSpPr>
            <a:spLocks noGrp="1"/>
          </p:cNvSpPr>
          <p:nvPr>
            <p:ph type="body" sz="quarter" idx="10"/>
          </p:nvPr>
        </p:nvSpPr>
        <p:spPr>
          <a:xfrm>
            <a:off x="651187" y="2133600"/>
            <a:ext cx="8557491" cy="4419600"/>
          </a:xfrm>
        </p:spPr>
        <p:txBody>
          <a:bodyPr/>
          <a:lstStyle/>
          <a:p>
            <a:r>
              <a:rPr lang="en-US" dirty="0"/>
              <a:t>Make sure you understand each questionnaire very well and that you can use it easily and correctly.</a:t>
            </a:r>
          </a:p>
          <a:p>
            <a:r>
              <a:rPr lang="en-US" dirty="0"/>
              <a:t>Review questionnaires until you feel confident and comfortable with them.</a:t>
            </a:r>
          </a:p>
          <a:p>
            <a:pPr marL="800100" indent="-457200">
              <a:buFont typeface="Wingdings" panose="05000000000000000000" pitchFamily="2" charset="2"/>
              <a:buChar char="§"/>
            </a:pPr>
            <a:r>
              <a:rPr lang="en-US" dirty="0"/>
              <a:t>	</a:t>
            </a:r>
            <a:r>
              <a:rPr lang="en-US" sz="2400" dirty="0"/>
              <a:t>Fumbling can cause the respondent </a:t>
            </a:r>
            <a:br>
              <a:rPr lang="en-US" sz="2400" dirty="0"/>
            </a:br>
            <a:r>
              <a:rPr lang="en-US" sz="2400" dirty="0"/>
              <a:t>	to lose confidence in you.</a:t>
            </a:r>
            <a:endParaRPr lang="en-US" dirty="0"/>
          </a:p>
          <a:p>
            <a:r>
              <a:rPr lang="en-US" dirty="0"/>
              <a:t>Make sure you have all materials </a:t>
            </a:r>
            <a:br>
              <a:rPr lang="en-US" dirty="0"/>
            </a:br>
            <a:r>
              <a:rPr lang="en-US" dirty="0"/>
              <a:t>with you before heading to the field.</a:t>
            </a:r>
          </a:p>
          <a:p>
            <a:endParaRPr lang="en-US" dirty="0"/>
          </a:p>
        </p:txBody>
      </p:sp>
      <p:pic>
        <p:nvPicPr>
          <p:cNvPr id="5" name="Graphic 4" descr="Backpack">
            <a:extLst>
              <a:ext uri="{FF2B5EF4-FFF2-40B4-BE49-F238E27FC236}">
                <a16:creationId xmlns:a16="http://schemas.microsoft.com/office/drawing/2014/main" id="{9CEF654D-29C3-4D0E-8D36-A07FC23CF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461" y="4267200"/>
            <a:ext cx="1905000" cy="1905000"/>
          </a:xfrm>
          <a:prstGeom prst="rect">
            <a:avLst/>
          </a:prstGeom>
        </p:spPr>
      </p:pic>
      <p:pic>
        <p:nvPicPr>
          <p:cNvPr id="7" name="Graphic 6" descr="Clipboard">
            <a:extLst>
              <a:ext uri="{FF2B5EF4-FFF2-40B4-BE49-F238E27FC236}">
                <a16:creationId xmlns:a16="http://schemas.microsoft.com/office/drawing/2014/main" id="{BDFF93D1-87A9-4E7D-89E9-E00FF99B50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6800" y="5105400"/>
            <a:ext cx="1218000" cy="1218000"/>
          </a:xfrm>
          <a:prstGeom prst="rect">
            <a:avLst/>
          </a:prstGeom>
        </p:spPr>
      </p:pic>
    </p:spTree>
    <p:extLst>
      <p:ext uri="{BB962C8B-B14F-4D97-AF65-F5344CB8AC3E}">
        <p14:creationId xmlns:p14="http://schemas.microsoft.com/office/powerpoint/2010/main" val="184245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FBA6-4639-42B5-BE82-CF5B56BC6311}"/>
              </a:ext>
            </a:extLst>
          </p:cNvPr>
          <p:cNvSpPr>
            <a:spLocks noGrp="1"/>
          </p:cNvSpPr>
          <p:nvPr>
            <p:ph type="title"/>
          </p:nvPr>
        </p:nvSpPr>
        <p:spPr>
          <a:xfrm>
            <a:off x="628073" y="777317"/>
            <a:ext cx="9354127" cy="1143000"/>
          </a:xfrm>
        </p:spPr>
        <p:txBody>
          <a:bodyPr/>
          <a:lstStyle/>
          <a:p>
            <a:r>
              <a:rPr lang="en-US" dirty="0"/>
              <a:t>The importance of confidentiality</a:t>
            </a:r>
          </a:p>
        </p:txBody>
      </p:sp>
      <p:sp>
        <p:nvSpPr>
          <p:cNvPr id="3" name="Text Placeholder 2">
            <a:extLst>
              <a:ext uri="{FF2B5EF4-FFF2-40B4-BE49-F238E27FC236}">
                <a16:creationId xmlns:a16="http://schemas.microsoft.com/office/drawing/2014/main" id="{9607A62E-9659-42DA-AA55-AA3B8FAFB195}"/>
              </a:ext>
            </a:extLst>
          </p:cNvPr>
          <p:cNvSpPr>
            <a:spLocks noGrp="1"/>
          </p:cNvSpPr>
          <p:nvPr>
            <p:ph type="body" sz="quarter" idx="10"/>
          </p:nvPr>
        </p:nvSpPr>
        <p:spPr>
          <a:xfrm>
            <a:off x="655706" y="1905000"/>
            <a:ext cx="8557491" cy="5715000"/>
          </a:xfrm>
        </p:spPr>
        <p:txBody>
          <a:bodyPr/>
          <a:lstStyle/>
          <a:p>
            <a:r>
              <a:rPr lang="en-US" dirty="0"/>
              <a:t>It is the responsibility of the interviewers to protect the confidentiality of the people involved in the study.</a:t>
            </a:r>
          </a:p>
          <a:p>
            <a:pPr marL="1028700" lvl="2" indent="-342900">
              <a:lnSpc>
                <a:spcPts val="3353"/>
              </a:lnSpc>
              <a:buClr>
                <a:srgbClr val="005268"/>
              </a:buClr>
              <a:buFont typeface="Wingdings" panose="05000000000000000000" pitchFamily="2" charset="2"/>
              <a:buChar char="§"/>
            </a:pPr>
            <a:r>
              <a:rPr lang="en-US" sz="2500" dirty="0">
                <a:solidFill>
                  <a:srgbClr val="005268"/>
                </a:solidFill>
                <a:latin typeface="Century Gothic" panose="020B0502020202020204" pitchFamily="34" charset="0"/>
              </a:rPr>
              <a:t>Responses to questions</a:t>
            </a:r>
          </a:p>
          <a:p>
            <a:pPr marL="1028700" lvl="2" indent="-342900">
              <a:lnSpc>
                <a:spcPts val="3353"/>
              </a:lnSpc>
              <a:buClr>
                <a:srgbClr val="005268"/>
              </a:buClr>
              <a:buFont typeface="Wingdings" panose="05000000000000000000" pitchFamily="2" charset="2"/>
              <a:buChar char="§"/>
            </a:pPr>
            <a:r>
              <a:rPr lang="en-US" sz="2500" dirty="0">
                <a:solidFill>
                  <a:srgbClr val="005268"/>
                </a:solidFill>
                <a:latin typeface="Century Gothic" panose="020B0502020202020204" pitchFamily="34" charset="0"/>
              </a:rPr>
              <a:t>Identity</a:t>
            </a:r>
          </a:p>
          <a:p>
            <a:r>
              <a:rPr lang="en-US" dirty="0"/>
              <a:t>Do not discuss the respondent or responses in public where you can be overheard.</a:t>
            </a:r>
          </a:p>
          <a:p>
            <a:r>
              <a:rPr lang="en-US" dirty="0"/>
              <a:t>Do not discuss the interviews with anyone outside the PLACE team.</a:t>
            </a:r>
          </a:p>
          <a:p>
            <a:r>
              <a:rPr lang="en-US" dirty="0"/>
              <a:t>Do not allow non-PLACE team members to see questionnaires.</a:t>
            </a:r>
          </a:p>
          <a:p>
            <a:pPr marL="685800">
              <a:lnSpc>
                <a:spcPts val="3353"/>
              </a:lnSpc>
              <a:buClr>
                <a:srgbClr val="005268"/>
              </a:buClr>
              <a:buFont typeface="Wingdings" panose="05000000000000000000" pitchFamily="2" charset="2"/>
              <a:buChar char="§"/>
            </a:pPr>
            <a:endParaRPr lang="en-US" sz="38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3680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DEC4-B287-4416-A282-02E7FE7B2909}"/>
              </a:ext>
            </a:extLst>
          </p:cNvPr>
          <p:cNvSpPr>
            <a:spLocks noGrp="1"/>
          </p:cNvSpPr>
          <p:nvPr>
            <p:ph type="title"/>
          </p:nvPr>
        </p:nvSpPr>
        <p:spPr/>
        <p:txBody>
          <a:bodyPr/>
          <a:lstStyle/>
          <a:p>
            <a:r>
              <a:rPr lang="en-US" dirty="0"/>
              <a:t>Confidentiality pledge</a:t>
            </a:r>
          </a:p>
        </p:txBody>
      </p:sp>
      <p:sp>
        <p:nvSpPr>
          <p:cNvPr id="3" name="Text Placeholder 2">
            <a:extLst>
              <a:ext uri="{FF2B5EF4-FFF2-40B4-BE49-F238E27FC236}">
                <a16:creationId xmlns:a16="http://schemas.microsoft.com/office/drawing/2014/main" id="{087D3CC7-9D3B-4C7D-9125-9FB7A7A9402D}"/>
              </a:ext>
            </a:extLst>
          </p:cNvPr>
          <p:cNvSpPr>
            <a:spLocks noGrp="1"/>
          </p:cNvSpPr>
          <p:nvPr>
            <p:ph type="body" sz="quarter" idx="10"/>
          </p:nvPr>
        </p:nvSpPr>
        <p:spPr>
          <a:xfrm>
            <a:off x="1242253" y="2133600"/>
            <a:ext cx="7878694" cy="4343400"/>
          </a:xfrm>
        </p:spPr>
        <p:txBody>
          <a:bodyPr/>
          <a:lstStyle/>
          <a:p>
            <a:r>
              <a:rPr lang="en-US" dirty="0"/>
              <a:t>All interviewers must pledge to keep information confidential.</a:t>
            </a:r>
          </a:p>
          <a:p>
            <a:r>
              <a:rPr lang="en-US" dirty="0"/>
              <a:t>There should be no tolerance of breaches in confidentiality.</a:t>
            </a:r>
          </a:p>
          <a:p>
            <a:r>
              <a:rPr lang="en-US" dirty="0"/>
              <a:t>Respondents are sharing details about their community and about their own lives. Be respectful!</a:t>
            </a:r>
          </a:p>
        </p:txBody>
      </p:sp>
    </p:spTree>
    <p:extLst>
      <p:ext uri="{BB962C8B-B14F-4D97-AF65-F5344CB8AC3E}">
        <p14:creationId xmlns:p14="http://schemas.microsoft.com/office/powerpoint/2010/main" val="247723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276A-D582-41C8-BACB-521DCA29CE29}"/>
              </a:ext>
            </a:extLst>
          </p:cNvPr>
          <p:cNvSpPr>
            <a:spLocks noGrp="1"/>
          </p:cNvSpPr>
          <p:nvPr>
            <p:ph type="title"/>
          </p:nvPr>
        </p:nvSpPr>
        <p:spPr/>
        <p:txBody>
          <a:bodyPr/>
          <a:lstStyle/>
          <a:p>
            <a:r>
              <a:rPr lang="en-US" dirty="0"/>
              <a:t>Safety risks during fieldwork</a:t>
            </a:r>
          </a:p>
        </p:txBody>
      </p:sp>
      <p:sp>
        <p:nvSpPr>
          <p:cNvPr id="3" name="Text Placeholder 2">
            <a:extLst>
              <a:ext uri="{FF2B5EF4-FFF2-40B4-BE49-F238E27FC236}">
                <a16:creationId xmlns:a16="http://schemas.microsoft.com/office/drawing/2014/main" id="{B0713F8A-C199-451D-B28E-6E3A46280CCD}"/>
              </a:ext>
            </a:extLst>
          </p:cNvPr>
          <p:cNvSpPr>
            <a:spLocks noGrp="1"/>
          </p:cNvSpPr>
          <p:nvPr>
            <p:ph type="body" sz="quarter" idx="10"/>
          </p:nvPr>
        </p:nvSpPr>
        <p:spPr>
          <a:xfrm>
            <a:off x="655706" y="2209800"/>
            <a:ext cx="8557491" cy="3276600"/>
          </a:xfrm>
        </p:spPr>
        <p:txBody>
          <a:bodyPr/>
          <a:lstStyle/>
          <a:p>
            <a:r>
              <a:rPr lang="en-US" dirty="0"/>
              <a:t>Some interviews will take place in the evening or at night.</a:t>
            </a:r>
          </a:p>
          <a:p>
            <a:r>
              <a:rPr lang="en-US" dirty="0"/>
              <a:t>Some selected areas may be dangerous.</a:t>
            </a:r>
          </a:p>
          <a:p>
            <a:r>
              <a:rPr lang="en-US" dirty="0"/>
              <a:t>You are likely to encounter drunk people or people who use drugs when visiting venues at night.</a:t>
            </a:r>
          </a:p>
        </p:txBody>
      </p:sp>
    </p:spTree>
    <p:extLst>
      <p:ext uri="{BB962C8B-B14F-4D97-AF65-F5344CB8AC3E}">
        <p14:creationId xmlns:p14="http://schemas.microsoft.com/office/powerpoint/2010/main" val="180334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3A68-45B0-43AA-8C8F-BB70E53D77F7}"/>
              </a:ext>
            </a:extLst>
          </p:cNvPr>
          <p:cNvSpPr>
            <a:spLocks noGrp="1"/>
          </p:cNvSpPr>
          <p:nvPr>
            <p:ph type="title"/>
          </p:nvPr>
        </p:nvSpPr>
        <p:spPr/>
        <p:txBody>
          <a:bodyPr/>
          <a:lstStyle/>
          <a:p>
            <a:r>
              <a:rPr lang="en-US" dirty="0"/>
              <a:t>Staying safe during fieldwork</a:t>
            </a:r>
          </a:p>
        </p:txBody>
      </p:sp>
      <p:sp>
        <p:nvSpPr>
          <p:cNvPr id="3" name="Text Placeholder 2">
            <a:extLst>
              <a:ext uri="{FF2B5EF4-FFF2-40B4-BE49-F238E27FC236}">
                <a16:creationId xmlns:a16="http://schemas.microsoft.com/office/drawing/2014/main" id="{AB60417F-1787-41AF-A6A3-D084AAD0AC49}"/>
              </a:ext>
            </a:extLst>
          </p:cNvPr>
          <p:cNvSpPr>
            <a:spLocks noGrp="1"/>
          </p:cNvSpPr>
          <p:nvPr>
            <p:ph type="body" sz="quarter" idx="10"/>
          </p:nvPr>
        </p:nvSpPr>
        <p:spPr>
          <a:xfrm>
            <a:off x="655706" y="1981200"/>
            <a:ext cx="8557491" cy="5410200"/>
          </a:xfrm>
        </p:spPr>
        <p:txBody>
          <a:bodyPr/>
          <a:lstStyle/>
          <a:p>
            <a:r>
              <a:rPr lang="en-US" dirty="0"/>
              <a:t>Always stay within sight of another interviewer.</a:t>
            </a:r>
          </a:p>
          <a:p>
            <a:r>
              <a:rPr lang="en-US" dirty="0"/>
              <a:t>Always tell another interviewer or supervisor where you are going next.</a:t>
            </a:r>
          </a:p>
          <a:p>
            <a:r>
              <a:rPr lang="en-US" dirty="0"/>
              <a:t>Only enter a venue in pairs, never alone.</a:t>
            </a:r>
          </a:p>
          <a:p>
            <a:r>
              <a:rPr lang="en-US" dirty="0"/>
              <a:t>Carry phone numbers for all team members.</a:t>
            </a:r>
          </a:p>
          <a:p>
            <a:r>
              <a:rPr lang="en-US" dirty="0"/>
              <a:t>Carry identification and an authorization letter.</a:t>
            </a:r>
          </a:p>
          <a:p>
            <a:r>
              <a:rPr lang="en-US" dirty="0"/>
              <a:t>Immediately leave a dangerous environment and contact the Fieldwork Supervisor.</a:t>
            </a:r>
          </a:p>
          <a:p>
            <a:r>
              <a:rPr lang="en-US" dirty="0"/>
              <a:t>Fill out an incident report form if there is a problem.</a:t>
            </a:r>
          </a:p>
        </p:txBody>
      </p:sp>
    </p:spTree>
    <p:extLst>
      <p:ext uri="{BB962C8B-B14F-4D97-AF65-F5344CB8AC3E}">
        <p14:creationId xmlns:p14="http://schemas.microsoft.com/office/powerpoint/2010/main" val="422587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1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07A3-897E-4554-A06F-0E1A89765AFD}"/>
              </a:ext>
            </a:extLst>
          </p:cNvPr>
          <p:cNvSpPr>
            <a:spLocks noGrp="1"/>
          </p:cNvSpPr>
          <p:nvPr>
            <p:ph type="title"/>
          </p:nvPr>
        </p:nvSpPr>
        <p:spPr>
          <a:xfrm>
            <a:off x="650130" y="304800"/>
            <a:ext cx="8936951" cy="1524000"/>
          </a:xfrm>
        </p:spPr>
        <p:txBody>
          <a:bodyPr/>
          <a:lstStyle/>
          <a:p>
            <a:r>
              <a:rPr lang="en-US" altLang="en-US" dirty="0"/>
              <a:t>Establish good rapport and stay neutral (1)</a:t>
            </a:r>
            <a:endParaRPr lang="en-US" dirty="0"/>
          </a:p>
        </p:txBody>
      </p:sp>
      <p:sp>
        <p:nvSpPr>
          <p:cNvPr id="3" name="Text Placeholder 2">
            <a:extLst>
              <a:ext uri="{FF2B5EF4-FFF2-40B4-BE49-F238E27FC236}">
                <a16:creationId xmlns:a16="http://schemas.microsoft.com/office/drawing/2014/main" id="{390F77D0-EEC0-4AAF-974E-306009BDA8E2}"/>
              </a:ext>
            </a:extLst>
          </p:cNvPr>
          <p:cNvSpPr>
            <a:spLocks noGrp="1"/>
          </p:cNvSpPr>
          <p:nvPr>
            <p:ph type="body" sz="quarter" idx="10"/>
          </p:nvPr>
        </p:nvSpPr>
        <p:spPr>
          <a:xfrm>
            <a:off x="655707" y="2209800"/>
            <a:ext cx="5973694" cy="5181600"/>
          </a:xfrm>
        </p:spPr>
        <p:txBody>
          <a:bodyPr/>
          <a:lstStyle/>
          <a:p>
            <a:r>
              <a:rPr lang="en-US" dirty="0"/>
              <a:t>A successful interview is founded on a good relationship with the respondent.</a:t>
            </a:r>
          </a:p>
          <a:p>
            <a:r>
              <a:rPr lang="en-US" dirty="0"/>
              <a:t>Show that you are an understanding and friendly person.</a:t>
            </a:r>
          </a:p>
          <a:p>
            <a:r>
              <a:rPr lang="en-US" dirty="0"/>
              <a:t>Avoid seeming bored, uninterested, or hostile.</a:t>
            </a:r>
          </a:p>
          <a:p>
            <a:pPr marL="0" indent="0">
              <a:buNone/>
            </a:pPr>
            <a:endParaRPr lang="en-US" dirty="0"/>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33F67872-1B54-46BA-8296-50560D28FA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39" t="17264" r="43954" b="46726"/>
          <a:stretch/>
        </p:blipFill>
        <p:spPr>
          <a:xfrm>
            <a:off x="6299274" y="2286000"/>
            <a:ext cx="3408219" cy="3124200"/>
          </a:xfrm>
          <a:prstGeom prst="rect">
            <a:avLst/>
          </a:prstGeom>
        </p:spPr>
      </p:pic>
    </p:spTree>
    <p:extLst>
      <p:ext uri="{BB962C8B-B14F-4D97-AF65-F5344CB8AC3E}">
        <p14:creationId xmlns:p14="http://schemas.microsoft.com/office/powerpoint/2010/main" val="286693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07A3-897E-4554-A06F-0E1A89765AFD}"/>
              </a:ext>
            </a:extLst>
          </p:cNvPr>
          <p:cNvSpPr>
            <a:spLocks noGrp="1"/>
          </p:cNvSpPr>
          <p:nvPr>
            <p:ph type="title"/>
          </p:nvPr>
        </p:nvSpPr>
        <p:spPr>
          <a:xfrm>
            <a:off x="655706" y="381000"/>
            <a:ext cx="8936951" cy="1143000"/>
          </a:xfrm>
        </p:spPr>
        <p:txBody>
          <a:bodyPr/>
          <a:lstStyle/>
          <a:p>
            <a:r>
              <a:rPr lang="en-US" altLang="en-US" dirty="0"/>
              <a:t>Establish good rapport and stay neutral (2)</a:t>
            </a:r>
            <a:endParaRPr lang="en-US" dirty="0"/>
          </a:p>
        </p:txBody>
      </p:sp>
      <p:sp>
        <p:nvSpPr>
          <p:cNvPr id="3" name="Text Placeholder 2">
            <a:extLst>
              <a:ext uri="{FF2B5EF4-FFF2-40B4-BE49-F238E27FC236}">
                <a16:creationId xmlns:a16="http://schemas.microsoft.com/office/drawing/2014/main" id="{390F77D0-EEC0-4AAF-974E-306009BDA8E2}"/>
              </a:ext>
            </a:extLst>
          </p:cNvPr>
          <p:cNvSpPr>
            <a:spLocks noGrp="1"/>
          </p:cNvSpPr>
          <p:nvPr>
            <p:ph type="body" sz="quarter" idx="10"/>
          </p:nvPr>
        </p:nvSpPr>
        <p:spPr/>
        <p:txBody>
          <a:bodyPr/>
          <a:lstStyle/>
          <a:p>
            <a:r>
              <a:rPr lang="en-US" dirty="0"/>
              <a:t>Do not allow your words, tone of voice, or body language to convey judgment.</a:t>
            </a:r>
          </a:p>
          <a:p>
            <a:r>
              <a:rPr lang="en-US" dirty="0"/>
              <a:t>Remain friendly but neutral; avoid acting surprised, critical, approving, or disapproving.</a:t>
            </a:r>
          </a:p>
          <a:p>
            <a:endParaRPr lang="en-US" dirty="0"/>
          </a:p>
          <a:p>
            <a:pPr marL="0" indent="0">
              <a:buNone/>
            </a:pPr>
            <a:endParaRPr lang="en-US" dirty="0"/>
          </a:p>
        </p:txBody>
      </p:sp>
      <p:pic>
        <p:nvPicPr>
          <p:cNvPr id="7" name="Graphic 6" descr="Surprised Face with No Fill">
            <a:extLst>
              <a:ext uri="{FF2B5EF4-FFF2-40B4-BE49-F238E27FC236}">
                <a16:creationId xmlns:a16="http://schemas.microsoft.com/office/drawing/2014/main" id="{DCD1704B-BEBF-4B85-9237-AAD820B969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5932" y="5105400"/>
            <a:ext cx="1295400" cy="1295400"/>
          </a:xfrm>
          <a:prstGeom prst="rect">
            <a:avLst/>
          </a:prstGeom>
        </p:spPr>
      </p:pic>
      <p:pic>
        <p:nvPicPr>
          <p:cNvPr id="9" name="Graphic 8" descr="Grinning Face with Solid Fill">
            <a:extLst>
              <a:ext uri="{FF2B5EF4-FFF2-40B4-BE49-F238E27FC236}">
                <a16:creationId xmlns:a16="http://schemas.microsoft.com/office/drawing/2014/main" id="{ED25A247-4D08-4BE1-9EA5-7E995524C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7800" y="5105400"/>
            <a:ext cx="1295400" cy="1295400"/>
          </a:xfrm>
          <a:prstGeom prst="rect">
            <a:avLst/>
          </a:prstGeom>
        </p:spPr>
      </p:pic>
      <p:pic>
        <p:nvPicPr>
          <p:cNvPr id="13" name="Graphic 12" descr="Close">
            <a:extLst>
              <a:ext uri="{FF2B5EF4-FFF2-40B4-BE49-F238E27FC236}">
                <a16:creationId xmlns:a16="http://schemas.microsoft.com/office/drawing/2014/main" id="{2A6BBF3C-3C5D-46F2-BCD2-8EC786E92E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5114" y="4267200"/>
            <a:ext cx="3238134" cy="3238134"/>
          </a:xfrm>
          <a:prstGeom prst="rect">
            <a:avLst/>
          </a:prstGeom>
        </p:spPr>
      </p:pic>
      <p:pic>
        <p:nvPicPr>
          <p:cNvPr id="6" name="Graphic 5" descr="Smiling Face with No Fill">
            <a:extLst>
              <a:ext uri="{FF2B5EF4-FFF2-40B4-BE49-F238E27FC236}">
                <a16:creationId xmlns:a16="http://schemas.microsoft.com/office/drawing/2014/main" id="{CBA223AB-0224-4A4E-8AFC-3275415BD0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9730" y="5105400"/>
            <a:ext cx="1295400" cy="1295400"/>
          </a:xfrm>
          <a:prstGeom prst="rect">
            <a:avLst/>
          </a:prstGeom>
        </p:spPr>
      </p:pic>
    </p:spTree>
    <p:extLst>
      <p:ext uri="{BB962C8B-B14F-4D97-AF65-F5344CB8AC3E}">
        <p14:creationId xmlns:p14="http://schemas.microsoft.com/office/powerpoint/2010/main" val="417035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78F8-4D38-4713-8EF5-D3EA7A5FE4E8}"/>
              </a:ext>
            </a:extLst>
          </p:cNvPr>
          <p:cNvSpPr>
            <a:spLocks noGrp="1"/>
          </p:cNvSpPr>
          <p:nvPr>
            <p:ph type="title"/>
          </p:nvPr>
        </p:nvSpPr>
        <p:spPr/>
        <p:txBody>
          <a:bodyPr/>
          <a:lstStyle/>
          <a:p>
            <a:r>
              <a:rPr lang="en-US" dirty="0"/>
              <a:t>Be professional</a:t>
            </a:r>
          </a:p>
        </p:txBody>
      </p:sp>
      <p:sp>
        <p:nvSpPr>
          <p:cNvPr id="3" name="Text Placeholder 2">
            <a:extLst>
              <a:ext uri="{FF2B5EF4-FFF2-40B4-BE49-F238E27FC236}">
                <a16:creationId xmlns:a16="http://schemas.microsoft.com/office/drawing/2014/main" id="{5A99A933-3E3A-4B12-A202-BF8DA85D1922}"/>
              </a:ext>
            </a:extLst>
          </p:cNvPr>
          <p:cNvSpPr>
            <a:spLocks noGrp="1"/>
          </p:cNvSpPr>
          <p:nvPr>
            <p:ph type="body" sz="quarter" idx="10"/>
          </p:nvPr>
        </p:nvSpPr>
        <p:spPr>
          <a:xfrm>
            <a:off x="655707" y="2209800"/>
            <a:ext cx="4068694" cy="5410200"/>
          </a:xfrm>
        </p:spPr>
        <p:txBody>
          <a:bodyPr/>
          <a:lstStyle/>
          <a:p>
            <a:r>
              <a:rPr lang="en-US" dirty="0"/>
              <a:t>Interviewers carry out fieldwork only for PLACE.</a:t>
            </a:r>
          </a:p>
          <a:p>
            <a:r>
              <a:rPr lang="en-US" dirty="0"/>
              <a:t>Do not combine with other causes or activities such as canvassing for political or religious organizations.</a:t>
            </a:r>
          </a:p>
        </p:txBody>
      </p:sp>
      <p:pic>
        <p:nvPicPr>
          <p:cNvPr id="5" name="Picture 4">
            <a:extLst>
              <a:ext uri="{FF2B5EF4-FFF2-40B4-BE49-F238E27FC236}">
                <a16:creationId xmlns:a16="http://schemas.microsoft.com/office/drawing/2014/main" id="{B4F43A55-E97A-4A88-A862-8A9F546DBA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79" t="20588" r="36363" b="38235"/>
          <a:stretch/>
        </p:blipFill>
        <p:spPr>
          <a:xfrm>
            <a:off x="4953000" y="2362200"/>
            <a:ext cx="5105400" cy="3200400"/>
          </a:xfrm>
          <a:prstGeom prst="rect">
            <a:avLst/>
          </a:prstGeom>
        </p:spPr>
      </p:pic>
    </p:spTree>
    <p:extLst>
      <p:ext uri="{BB962C8B-B14F-4D97-AF65-F5344CB8AC3E}">
        <p14:creationId xmlns:p14="http://schemas.microsoft.com/office/powerpoint/2010/main" val="390138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B020-9259-4075-91D9-D6294394B9E2}"/>
              </a:ext>
            </a:extLst>
          </p:cNvPr>
          <p:cNvSpPr>
            <a:spLocks noGrp="1"/>
          </p:cNvSpPr>
          <p:nvPr>
            <p:ph type="title"/>
          </p:nvPr>
        </p:nvSpPr>
        <p:spPr/>
        <p:txBody>
          <a:bodyPr/>
          <a:lstStyle/>
          <a:p>
            <a:r>
              <a:rPr lang="en-US" altLang="en-US" dirty="0"/>
              <a:t>Asking the questions</a:t>
            </a:r>
            <a:endParaRPr lang="en-US" dirty="0"/>
          </a:p>
        </p:txBody>
      </p:sp>
      <p:sp>
        <p:nvSpPr>
          <p:cNvPr id="3" name="Text Placeholder 2">
            <a:extLst>
              <a:ext uri="{FF2B5EF4-FFF2-40B4-BE49-F238E27FC236}">
                <a16:creationId xmlns:a16="http://schemas.microsoft.com/office/drawing/2014/main" id="{A80B189F-283D-4AB0-A122-7EA3E4F644A1}"/>
              </a:ext>
            </a:extLst>
          </p:cNvPr>
          <p:cNvSpPr>
            <a:spLocks noGrp="1"/>
          </p:cNvSpPr>
          <p:nvPr>
            <p:ph type="body" sz="quarter" idx="10"/>
          </p:nvPr>
        </p:nvSpPr>
        <p:spPr>
          <a:xfrm>
            <a:off x="655706" y="2209800"/>
            <a:ext cx="8557491" cy="4419600"/>
          </a:xfrm>
        </p:spPr>
        <p:txBody>
          <a:bodyPr/>
          <a:lstStyle/>
          <a:p>
            <a:pPr>
              <a:spcAft>
                <a:spcPct val="30000"/>
              </a:spcAft>
            </a:pPr>
            <a:r>
              <a:rPr lang="en-US" altLang="en-US" sz="2900" dirty="0"/>
              <a:t>Ask the questions in order.</a:t>
            </a:r>
          </a:p>
          <a:p>
            <a:pPr>
              <a:spcAft>
                <a:spcPct val="30000"/>
              </a:spcAft>
            </a:pPr>
            <a:r>
              <a:rPr lang="en-US" altLang="en-US" sz="2900" dirty="0"/>
              <a:t>Read the questions as they appear on the form. The words on the questionnaire have been selected carefully. </a:t>
            </a:r>
          </a:p>
          <a:p>
            <a:pPr marL="685800" lvl="1" indent="-342900">
              <a:spcAft>
                <a:spcPct val="30000"/>
              </a:spcAft>
              <a:buClr>
                <a:srgbClr val="005268"/>
              </a:buClr>
              <a:buFont typeface="Wingdings" panose="05000000000000000000" pitchFamily="2" charset="2"/>
              <a:buChar char="§"/>
            </a:pPr>
            <a:r>
              <a:rPr lang="en-US" altLang="en-US" sz="2470" dirty="0">
                <a:solidFill>
                  <a:srgbClr val="005268"/>
                </a:solidFill>
                <a:latin typeface="Century Gothic" panose="020B0502020202020204" pitchFamily="34" charset="0"/>
              </a:rPr>
              <a:t>Only rephrase the question if the </a:t>
            </a:r>
            <a:br>
              <a:rPr lang="en-US" altLang="en-US" sz="2470" dirty="0">
                <a:solidFill>
                  <a:srgbClr val="005268"/>
                </a:solidFill>
                <a:latin typeface="Century Gothic" panose="020B0502020202020204" pitchFamily="34" charset="0"/>
              </a:rPr>
            </a:br>
            <a:r>
              <a:rPr lang="en-US" altLang="en-US" sz="2470" dirty="0">
                <a:solidFill>
                  <a:srgbClr val="005268"/>
                </a:solidFill>
                <a:latin typeface="Century Gothic" panose="020B0502020202020204" pitchFamily="34" charset="0"/>
              </a:rPr>
              <a:t>respondent does not understand it.</a:t>
            </a:r>
          </a:p>
          <a:p>
            <a:pPr marL="685800" lvl="1" indent="-342900">
              <a:spcAft>
                <a:spcPct val="30000"/>
              </a:spcAft>
              <a:buClr>
                <a:srgbClr val="005268"/>
              </a:buClr>
              <a:buFont typeface="Wingdings" panose="05000000000000000000" pitchFamily="2" charset="2"/>
              <a:buChar char="§"/>
            </a:pPr>
            <a:r>
              <a:rPr lang="en-US" altLang="en-US" sz="2470" dirty="0">
                <a:solidFill>
                  <a:srgbClr val="005268"/>
                </a:solidFill>
                <a:latin typeface="Century Gothic" panose="020B0502020202020204" pitchFamily="34" charset="0"/>
              </a:rPr>
              <a:t>Do not rephrase questions in a way </a:t>
            </a:r>
            <a:br>
              <a:rPr lang="en-US" altLang="en-US" sz="2470" dirty="0">
                <a:solidFill>
                  <a:srgbClr val="005268"/>
                </a:solidFill>
                <a:latin typeface="Century Gothic" panose="020B0502020202020204" pitchFamily="34" charset="0"/>
              </a:rPr>
            </a:br>
            <a:r>
              <a:rPr lang="en-US" altLang="en-US" sz="2470" dirty="0">
                <a:solidFill>
                  <a:srgbClr val="005268"/>
                </a:solidFill>
                <a:latin typeface="Century Gothic" panose="020B0502020202020204" pitchFamily="34" charset="0"/>
              </a:rPr>
              <a:t>that suggests answers.</a:t>
            </a:r>
          </a:p>
          <a:p>
            <a:pPr marL="0" indent="0">
              <a:buNone/>
            </a:pPr>
            <a:endParaRPr lang="en-US" dirty="0"/>
          </a:p>
        </p:txBody>
      </p:sp>
      <p:pic>
        <p:nvPicPr>
          <p:cNvPr id="5" name="Picture 4" descr="A picture containing clipart&#10;&#10;Description automatically generated">
            <a:extLst>
              <a:ext uri="{FF2B5EF4-FFF2-40B4-BE49-F238E27FC236}">
                <a16:creationId xmlns:a16="http://schemas.microsoft.com/office/drawing/2014/main" id="{06C5CC32-597A-4A73-AAC3-C1EC6468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191000"/>
            <a:ext cx="2286000" cy="2286000"/>
          </a:xfrm>
          <a:prstGeom prst="rect">
            <a:avLst/>
          </a:prstGeom>
        </p:spPr>
      </p:pic>
    </p:spTree>
    <p:extLst>
      <p:ext uri="{BB962C8B-B14F-4D97-AF65-F5344CB8AC3E}">
        <p14:creationId xmlns:p14="http://schemas.microsoft.com/office/powerpoint/2010/main" val="33988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7DD0-A54D-4646-9419-D89B80D7D075}"/>
              </a:ext>
            </a:extLst>
          </p:cNvPr>
          <p:cNvSpPr>
            <a:spLocks noGrp="1"/>
          </p:cNvSpPr>
          <p:nvPr>
            <p:ph type="title"/>
          </p:nvPr>
        </p:nvSpPr>
        <p:spPr/>
        <p:txBody>
          <a:bodyPr/>
          <a:lstStyle/>
          <a:p>
            <a:r>
              <a:rPr lang="en-US" altLang="en-US" dirty="0"/>
              <a:t>Asking the questions</a:t>
            </a:r>
            <a:endParaRPr lang="en-US" dirty="0"/>
          </a:p>
        </p:txBody>
      </p:sp>
      <p:sp>
        <p:nvSpPr>
          <p:cNvPr id="3" name="Text Placeholder 2">
            <a:extLst>
              <a:ext uri="{FF2B5EF4-FFF2-40B4-BE49-F238E27FC236}">
                <a16:creationId xmlns:a16="http://schemas.microsoft.com/office/drawing/2014/main" id="{949AEFA8-3116-4A2D-8682-BD1DD8D3F874}"/>
              </a:ext>
            </a:extLst>
          </p:cNvPr>
          <p:cNvSpPr>
            <a:spLocks noGrp="1"/>
          </p:cNvSpPr>
          <p:nvPr>
            <p:ph type="body" sz="quarter" idx="10"/>
          </p:nvPr>
        </p:nvSpPr>
        <p:spPr>
          <a:xfrm>
            <a:off x="655706" y="2209800"/>
            <a:ext cx="8557491" cy="4343400"/>
          </a:xfrm>
        </p:spPr>
        <p:txBody>
          <a:bodyPr/>
          <a:lstStyle/>
          <a:p>
            <a:pPr>
              <a:spcAft>
                <a:spcPct val="30000"/>
              </a:spcAft>
            </a:pPr>
            <a:r>
              <a:rPr lang="en-US" altLang="en-US" sz="2900" dirty="0"/>
              <a:t>Avoid showing the questionnaire to the respondent</a:t>
            </a:r>
          </a:p>
          <a:p>
            <a:pPr lvl="1" indent="-347472">
              <a:lnSpc>
                <a:spcPts val="2880"/>
              </a:lnSpc>
              <a:spcAft>
                <a:spcPct val="30000"/>
              </a:spcAft>
              <a:buClr>
                <a:schemeClr val="accent2"/>
              </a:buClr>
              <a:buFont typeface="Wingdings" panose="05000000000000000000" pitchFamily="2" charset="2"/>
              <a:buChar char="§"/>
            </a:pPr>
            <a:r>
              <a:rPr lang="en-US" altLang="en-US" sz="2400" dirty="0">
                <a:solidFill>
                  <a:srgbClr val="005268"/>
                </a:solidFill>
              </a:rPr>
              <a:t>Respondents may be influenced by knowing what questions are coming next or by seeing answer categories</a:t>
            </a:r>
          </a:p>
          <a:p>
            <a:pPr>
              <a:spcAft>
                <a:spcPct val="30000"/>
              </a:spcAft>
            </a:pPr>
            <a:r>
              <a:rPr lang="en-US" altLang="en-US" sz="2900" dirty="0"/>
              <a:t>Conduct the interview in privacy</a:t>
            </a:r>
          </a:p>
          <a:p>
            <a:pPr lvl="1" indent="-347472">
              <a:lnSpc>
                <a:spcPts val="2880"/>
              </a:lnSpc>
              <a:spcAft>
                <a:spcPct val="30000"/>
              </a:spcAft>
              <a:buClr>
                <a:schemeClr val="accent2"/>
              </a:buClr>
              <a:buFont typeface="Wingdings" panose="05000000000000000000" pitchFamily="2" charset="2"/>
              <a:buChar char="§"/>
            </a:pPr>
            <a:r>
              <a:rPr lang="en-US" altLang="en-US" sz="2400" dirty="0">
                <a:solidFill>
                  <a:srgbClr val="005268"/>
                </a:solidFill>
              </a:rPr>
              <a:t>If others are observing, respondents may change the way they answer.</a:t>
            </a:r>
          </a:p>
          <a:p>
            <a:endParaRPr lang="en-US" dirty="0"/>
          </a:p>
        </p:txBody>
      </p:sp>
    </p:spTree>
    <p:extLst>
      <p:ext uri="{BB962C8B-B14F-4D97-AF65-F5344CB8AC3E}">
        <p14:creationId xmlns:p14="http://schemas.microsoft.com/office/powerpoint/2010/main" val="385129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D9F3-DA60-473B-942C-1E1B91972A30}"/>
              </a:ext>
            </a:extLst>
          </p:cNvPr>
          <p:cNvSpPr>
            <a:spLocks noGrp="1"/>
          </p:cNvSpPr>
          <p:nvPr>
            <p:ph type="title"/>
          </p:nvPr>
        </p:nvSpPr>
        <p:spPr/>
        <p:txBody>
          <a:bodyPr/>
          <a:lstStyle/>
          <a:p>
            <a:r>
              <a:rPr lang="en-US" dirty="0"/>
              <a:t>Why is all this important?</a:t>
            </a:r>
          </a:p>
        </p:txBody>
      </p:sp>
      <p:sp>
        <p:nvSpPr>
          <p:cNvPr id="3" name="Text Placeholder 2">
            <a:extLst>
              <a:ext uri="{FF2B5EF4-FFF2-40B4-BE49-F238E27FC236}">
                <a16:creationId xmlns:a16="http://schemas.microsoft.com/office/drawing/2014/main" id="{9B26E7F4-F46C-4D22-8D29-A989CFED3AEE}"/>
              </a:ext>
            </a:extLst>
          </p:cNvPr>
          <p:cNvSpPr>
            <a:spLocks noGrp="1"/>
          </p:cNvSpPr>
          <p:nvPr>
            <p:ph type="body" sz="quarter" idx="10"/>
          </p:nvPr>
        </p:nvSpPr>
        <p:spPr/>
        <p:txBody>
          <a:bodyPr/>
          <a:lstStyle/>
          <a:p>
            <a:r>
              <a:rPr lang="en-US" dirty="0"/>
              <a:t>Good rapport, a </a:t>
            </a:r>
            <a:r>
              <a:rPr lang="en-US" u="sng" dirty="0"/>
              <a:t>nonjudgmental attitude</a:t>
            </a:r>
            <a:r>
              <a:rPr lang="en-US" dirty="0"/>
              <a:t>, and interviewing in </a:t>
            </a:r>
            <a:r>
              <a:rPr lang="en-US" u="sng" dirty="0"/>
              <a:t>privacy</a:t>
            </a:r>
            <a:r>
              <a:rPr lang="en-US" dirty="0"/>
              <a:t> are the best ways to obtain honest and accurate responses.</a:t>
            </a:r>
          </a:p>
          <a:p>
            <a:r>
              <a:rPr lang="en-US" dirty="0"/>
              <a:t>Reading questions </a:t>
            </a:r>
            <a:r>
              <a:rPr lang="en-US" u="sng" dirty="0"/>
              <a:t>as written</a:t>
            </a:r>
            <a:r>
              <a:rPr lang="en-US" dirty="0"/>
              <a:t> and in order help ensure consistency among respondents</a:t>
            </a:r>
          </a:p>
        </p:txBody>
      </p:sp>
      <p:sp>
        <p:nvSpPr>
          <p:cNvPr id="4" name="Arrow: Down 3">
            <a:extLst>
              <a:ext uri="{FF2B5EF4-FFF2-40B4-BE49-F238E27FC236}">
                <a16:creationId xmlns:a16="http://schemas.microsoft.com/office/drawing/2014/main" id="{942ADB80-CC29-41E1-8C59-E8440F99DD8E}"/>
              </a:ext>
            </a:extLst>
          </p:cNvPr>
          <p:cNvSpPr/>
          <p:nvPr/>
        </p:nvSpPr>
        <p:spPr>
          <a:xfrm>
            <a:off x="4267200" y="4876800"/>
            <a:ext cx="1295400" cy="9144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C24593-5214-475F-AED0-B9EEAAED0B41}"/>
              </a:ext>
            </a:extLst>
          </p:cNvPr>
          <p:cNvSpPr txBox="1"/>
          <p:nvPr/>
        </p:nvSpPr>
        <p:spPr>
          <a:xfrm>
            <a:off x="1885950" y="6029980"/>
            <a:ext cx="6096000" cy="646331"/>
          </a:xfrm>
          <a:prstGeom prst="rect">
            <a:avLst/>
          </a:prstGeom>
          <a:noFill/>
        </p:spPr>
        <p:txBody>
          <a:bodyPr wrap="square" rtlCol="0">
            <a:spAutoFit/>
          </a:bodyPr>
          <a:lstStyle/>
          <a:p>
            <a:pPr algn="ctr"/>
            <a:r>
              <a:rPr lang="en-US" sz="3600" dirty="0">
                <a:solidFill>
                  <a:srgbClr val="005268"/>
                </a:solidFill>
                <a:latin typeface="Century Gothic" panose="020B0502020202020204" pitchFamily="34" charset="0"/>
              </a:rPr>
              <a:t>High-quality information</a:t>
            </a:r>
          </a:p>
        </p:txBody>
      </p:sp>
    </p:spTree>
    <p:extLst>
      <p:ext uri="{BB962C8B-B14F-4D97-AF65-F5344CB8AC3E}">
        <p14:creationId xmlns:p14="http://schemas.microsoft.com/office/powerpoint/2010/main" val="290055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06A6-AD2A-4FAE-9F99-030044BFD439}"/>
              </a:ext>
            </a:extLst>
          </p:cNvPr>
          <p:cNvSpPr>
            <a:spLocks noGrp="1"/>
          </p:cNvSpPr>
          <p:nvPr>
            <p:ph type="title"/>
          </p:nvPr>
        </p:nvSpPr>
        <p:spPr/>
        <p:txBody>
          <a:bodyPr/>
          <a:lstStyle/>
          <a:p>
            <a:r>
              <a:rPr lang="en-US" altLang="en-US" dirty="0"/>
              <a:t>Art of probing (1)</a:t>
            </a:r>
            <a:endParaRPr lang="en-US" dirty="0"/>
          </a:p>
        </p:txBody>
      </p:sp>
      <p:sp>
        <p:nvSpPr>
          <p:cNvPr id="3" name="Text Placeholder 2">
            <a:extLst>
              <a:ext uri="{FF2B5EF4-FFF2-40B4-BE49-F238E27FC236}">
                <a16:creationId xmlns:a16="http://schemas.microsoft.com/office/drawing/2014/main" id="{10856DE7-C8E7-4D64-B406-C3F633A44FBB}"/>
              </a:ext>
            </a:extLst>
          </p:cNvPr>
          <p:cNvSpPr>
            <a:spLocks noGrp="1"/>
          </p:cNvSpPr>
          <p:nvPr>
            <p:ph type="body" sz="quarter" idx="10"/>
          </p:nvPr>
        </p:nvSpPr>
        <p:spPr>
          <a:xfrm>
            <a:off x="655707" y="2209800"/>
            <a:ext cx="7040494" cy="5105400"/>
          </a:xfrm>
        </p:spPr>
        <p:txBody>
          <a:bodyPr/>
          <a:lstStyle/>
          <a:p>
            <a:pPr>
              <a:spcAft>
                <a:spcPct val="30000"/>
              </a:spcAft>
              <a:buNone/>
            </a:pPr>
            <a:r>
              <a:rPr lang="en-US" altLang="en-US" dirty="0"/>
              <a:t>Probing serves three main functions...</a:t>
            </a:r>
          </a:p>
          <a:p>
            <a:pPr lvl="1" indent="-347472">
              <a:lnSpc>
                <a:spcPts val="3353"/>
              </a:lnSpc>
              <a:buClr>
                <a:schemeClr val="accent2"/>
              </a:buClr>
              <a:buFont typeface="Arial" panose="020B0604020202020204" pitchFamily="34" charset="0"/>
              <a:buChar char="∆"/>
            </a:pPr>
            <a:r>
              <a:rPr lang="en-US" altLang="en-US" sz="2600" dirty="0">
                <a:solidFill>
                  <a:srgbClr val="005268"/>
                </a:solidFill>
              </a:rPr>
              <a:t>To encourage the person being interviewed to give more information, be clearer, or finish up an answer</a:t>
            </a:r>
          </a:p>
          <a:p>
            <a:pPr lvl="1" indent="-347472">
              <a:lnSpc>
                <a:spcPts val="3353"/>
              </a:lnSpc>
              <a:buClr>
                <a:schemeClr val="accent2"/>
              </a:buClr>
              <a:buFont typeface="Arial" panose="020B0604020202020204" pitchFamily="34" charset="0"/>
              <a:buChar char="∆"/>
            </a:pPr>
            <a:r>
              <a:rPr lang="en-US" altLang="en-US" sz="2600" dirty="0">
                <a:solidFill>
                  <a:srgbClr val="005268"/>
                </a:solidFill>
              </a:rPr>
              <a:t>To discourage the person being interviewed from giving irrelevant information</a:t>
            </a:r>
          </a:p>
          <a:p>
            <a:pPr lvl="1" indent="-347472">
              <a:lnSpc>
                <a:spcPts val="3353"/>
              </a:lnSpc>
              <a:buClr>
                <a:schemeClr val="accent2"/>
              </a:buClr>
              <a:buFont typeface="Arial" panose="020B0604020202020204" pitchFamily="34" charset="0"/>
              <a:buChar char="∆"/>
            </a:pPr>
            <a:r>
              <a:rPr lang="en-US" altLang="en-US" sz="2600" dirty="0">
                <a:solidFill>
                  <a:srgbClr val="005268"/>
                </a:solidFill>
              </a:rPr>
              <a:t>To improve rapport by indicating that you (the interviewer) are paying attention</a:t>
            </a:r>
          </a:p>
          <a:p>
            <a:endParaRPr lang="en-US" dirty="0"/>
          </a:p>
        </p:txBody>
      </p:sp>
      <p:pic>
        <p:nvPicPr>
          <p:cNvPr id="5" name="Picture 4">
            <a:extLst>
              <a:ext uri="{FF2B5EF4-FFF2-40B4-BE49-F238E27FC236}">
                <a16:creationId xmlns:a16="http://schemas.microsoft.com/office/drawing/2014/main" id="{1A528BAA-F614-4211-8A6C-EF8CEA430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3352800"/>
            <a:ext cx="2286000" cy="2286000"/>
          </a:xfrm>
          <a:prstGeom prst="rect">
            <a:avLst/>
          </a:prstGeom>
        </p:spPr>
      </p:pic>
    </p:spTree>
    <p:extLst>
      <p:ext uri="{BB962C8B-B14F-4D97-AF65-F5344CB8AC3E}">
        <p14:creationId xmlns:p14="http://schemas.microsoft.com/office/powerpoint/2010/main" val="220905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006E25EE-B0A8-48E6-9489-B55974905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5" ma:contentTypeDescription="Create a new document." ma:contentTypeScope="" ma:versionID="b91ae86749413e39d6ab5cf72415f548">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a3eb1c2798d4f2b319fc785c533a2476"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36F9E8-C5AE-4D60-9D60-69F34EE02EFD}">
  <ds:schemaRefs>
    <ds:schemaRef ds:uri="http://schemas.microsoft.com/sharepoint/v3/contenttype/forms"/>
  </ds:schemaRefs>
</ds:datastoreItem>
</file>

<file path=customXml/itemProps2.xml><?xml version="1.0" encoding="utf-8"?>
<ds:datastoreItem xmlns:ds="http://schemas.openxmlformats.org/officeDocument/2006/customXml" ds:itemID="{7980A0DF-5B73-42A5-B4E1-4C171E70C45F}">
  <ds:schemaRefs>
    <ds:schemaRef ds:uri="d8573787-17db-43b5-9af3-2a45e79ab039"/>
    <ds:schemaRef ds:uri="http://purl.org/dc/dcmitype/"/>
    <ds:schemaRef ds:uri="13922b43-4eea-40f2-b18b-c20327cdf16c"/>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06DFD2E8-4905-478C-AB85-7F74E96AE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PLACE Powerpoint template</Template>
  <TotalTime>906</TotalTime>
  <Words>1737</Words>
  <Application>Microsoft Office PowerPoint</Application>
  <PresentationFormat>Custom</PresentationFormat>
  <Paragraphs>140</Paragraphs>
  <Slides>24</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Century Gothic</vt:lpstr>
      <vt:lpstr>Futura Lt BT</vt:lpstr>
      <vt:lpstr>Futura LT Pro Book</vt:lpstr>
      <vt:lpstr>Tahoma</vt:lpstr>
      <vt:lpstr>Wingdings</vt:lpstr>
      <vt:lpstr>Office Theme</vt:lpstr>
      <vt:lpstr>Custom Design</vt:lpstr>
      <vt:lpstr>PowerPoint Presentation</vt:lpstr>
      <vt:lpstr> To be confident, be prepared </vt:lpstr>
      <vt:lpstr>Establish good rapport and stay neutral (1)</vt:lpstr>
      <vt:lpstr>Establish good rapport and stay neutral (2)</vt:lpstr>
      <vt:lpstr>Be professional</vt:lpstr>
      <vt:lpstr>Asking the questions</vt:lpstr>
      <vt:lpstr>Asking the questions</vt:lpstr>
      <vt:lpstr>Why is all this important?</vt:lpstr>
      <vt:lpstr>Art of probing (1)</vt:lpstr>
      <vt:lpstr>Art of probing (2)</vt:lpstr>
      <vt:lpstr>Art of probing (3)</vt:lpstr>
      <vt:lpstr>“I don’t know” responses</vt:lpstr>
      <vt:lpstr>What to do with “I don’t know” responses</vt:lpstr>
      <vt:lpstr>Avoid leaving blanks</vt:lpstr>
      <vt:lpstr>Controlling the interview</vt:lpstr>
      <vt:lpstr>Ending the interview</vt:lpstr>
      <vt:lpstr>Be prepared and be polite</vt:lpstr>
      <vt:lpstr>Write clearly</vt:lpstr>
      <vt:lpstr>Take care of forms/tablets</vt:lpstr>
      <vt:lpstr>The importance of confidentiality</vt:lpstr>
      <vt:lpstr>Confidentiality pledge</vt:lpstr>
      <vt:lpstr>Safety risks during fieldwork</vt:lpstr>
      <vt:lpstr>Staying safe during fieldwork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Hileman, Sarah</dc:creator>
  <cp:lastModifiedBy>McGill, Deborah</cp:lastModifiedBy>
  <cp:revision>53</cp:revision>
  <dcterms:created xsi:type="dcterms:W3CDTF">2017-09-26T03:14:04Z</dcterms:created>
  <dcterms:modified xsi:type="dcterms:W3CDTF">2019-09-23T19:53:27Z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0x0101006E4A79819CA3F3428B644840049B5527</vt:lpwstr>
  </property>
</Properties>
</file>